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2" r:id="rId1"/>
  </p:sldMasterIdLst>
  <p:notesMasterIdLst>
    <p:notesMasterId r:id="rId19"/>
  </p:notesMasterIdLst>
  <p:sldIdLst>
    <p:sldId id="256" r:id="rId2"/>
    <p:sldId id="290" r:id="rId3"/>
    <p:sldId id="309" r:id="rId4"/>
    <p:sldId id="319" r:id="rId5"/>
    <p:sldId id="311" r:id="rId6"/>
    <p:sldId id="312" r:id="rId7"/>
    <p:sldId id="323" r:id="rId8"/>
    <p:sldId id="313" r:id="rId9"/>
    <p:sldId id="314" r:id="rId10"/>
    <p:sldId id="317" r:id="rId11"/>
    <p:sldId id="322" r:id="rId12"/>
    <p:sldId id="315" r:id="rId13"/>
    <p:sldId id="316" r:id="rId14"/>
    <p:sldId id="318" r:id="rId15"/>
    <p:sldId id="320" r:id="rId16"/>
    <p:sldId id="321" r:id="rId17"/>
    <p:sldId id="267" r:id="rId1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6FA7FA4-8B0A-48D8-BB8C-987509E889FF}">
  <a:tblStyle styleId="{A6FA7FA4-8B0A-48D8-BB8C-987509E889FF}" styleName="Table_0">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194"/>
    <p:restoredTop sz="84626"/>
  </p:normalViewPr>
  <p:slideViewPr>
    <p:cSldViewPr snapToGrid="0">
      <p:cViewPr varScale="1">
        <p:scale>
          <a:sx n="143" d="100"/>
          <a:sy n="143" d="100"/>
        </p:scale>
        <p:origin x="880" y="192"/>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11.png>
</file>

<file path=ppt/media/image12.png>
</file>

<file path=ppt/media/image13.jpeg>
</file>

<file path=ppt/media/image14.jpe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d7bf8dce78_0_0: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8" name="Google Shape;68;gd7bf8dce78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the  two exceptions. for this two </a:t>
            </a:r>
            <a:r>
              <a:rPr lang="en-US" dirty="0" err="1"/>
              <a:t>hadm_id</a:t>
            </a:r>
            <a:r>
              <a:rPr lang="en-US" dirty="0"/>
              <a:t>, we can find there are two records related to each of them. For first case, we can find the patient measured </a:t>
            </a:r>
            <a:r>
              <a:rPr lang="en-US" dirty="0" err="1"/>
              <a:t>value_before</a:t>
            </a:r>
            <a:r>
              <a:rPr lang="en-US" dirty="0"/>
              <a:t> twice at the same time with two different value. For second case, we can find the patient measured </a:t>
            </a:r>
            <a:r>
              <a:rPr lang="en-US" dirty="0" err="1"/>
              <a:t>value_after</a:t>
            </a:r>
            <a:r>
              <a:rPr lang="en-US" dirty="0"/>
              <a:t> twice at the same time with two different value. This two patient </a:t>
            </a:r>
            <a:r>
              <a:rPr lang="en-US" dirty="0" err="1"/>
              <a:t>casuesd</a:t>
            </a:r>
            <a:r>
              <a:rPr lang="en-US" dirty="0"/>
              <a:t> our </a:t>
            </a:r>
            <a:r>
              <a:rPr lang="en-US" dirty="0" err="1"/>
              <a:t>dataframe</a:t>
            </a:r>
            <a:r>
              <a:rPr lang="en-US" dirty="0"/>
              <a:t> contain 234 rows although we only have 232 patient.  We directly  using the </a:t>
            </a:r>
            <a:r>
              <a:rPr lang="en-US" dirty="0" err="1"/>
              <a:t>dataframe</a:t>
            </a:r>
            <a:r>
              <a:rPr lang="en-US" dirty="0"/>
              <a:t> with 234 rows to draw the data analysis plot</a:t>
            </a:r>
            <a:endParaRPr dirty="0"/>
          </a:p>
        </p:txBody>
      </p:sp>
    </p:spTree>
    <p:extLst>
      <p:ext uri="{BB962C8B-B14F-4D97-AF65-F5344CB8AC3E}">
        <p14:creationId xmlns:p14="http://schemas.microsoft.com/office/powerpoint/2010/main" val="38312154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err="1"/>
              <a:t>Next,we</a:t>
            </a:r>
            <a:r>
              <a:rPr lang="en-US" dirty="0"/>
              <a:t> drew the distribution plot and boxplot for the hemoglobin difference. </a:t>
            </a:r>
          </a:p>
          <a:p>
            <a:pPr marL="0" lvl="0" indent="0" algn="l" rtl="0">
              <a:spcBef>
                <a:spcPts val="0"/>
              </a:spcBef>
              <a:spcAft>
                <a:spcPts val="0"/>
              </a:spcAft>
              <a:buNone/>
            </a:pPr>
            <a:r>
              <a:rPr lang="en-US" dirty="0"/>
              <a:t>The distribution plot shows the value of hemoglobin difference can taken value from -5 to 5 and get relative high density at around 0 and 2</a:t>
            </a:r>
          </a:p>
          <a:p>
            <a:pPr marL="0" lvl="0" indent="0" algn="l" rtl="0">
              <a:spcBef>
                <a:spcPts val="0"/>
              </a:spcBef>
              <a:spcAft>
                <a:spcPts val="0"/>
              </a:spcAft>
              <a:buNone/>
            </a:pPr>
            <a:r>
              <a:rPr lang="en-US" dirty="0"/>
              <a:t>From boxplot, we can see </a:t>
            </a:r>
            <a:r>
              <a:rPr lang="en-US" dirty="0" err="1"/>
              <a:t>theIQR</a:t>
            </a:r>
            <a:r>
              <a:rPr lang="en-US" dirty="0"/>
              <a:t>(interquartile range) of  </a:t>
            </a:r>
            <a:r>
              <a:rPr lang="en-US" dirty="0" err="1"/>
              <a:t>hemolobin</a:t>
            </a:r>
            <a:r>
              <a:rPr lang="en-US" dirty="0"/>
              <a:t> located between 0 and 2 . More than 75 % of the difference</a:t>
            </a:r>
            <a:r>
              <a:rPr lang="zh-CN" altLang="en-US" dirty="0"/>
              <a:t> </a:t>
            </a:r>
            <a:r>
              <a:rPr lang="en-US" altLang="zh-CN" dirty="0"/>
              <a:t>between</a:t>
            </a:r>
            <a:r>
              <a:rPr lang="en-US" dirty="0"/>
              <a:t> HB is positive. </a:t>
            </a:r>
          </a:p>
          <a:p>
            <a:pPr marL="0" lvl="0" indent="0" algn="l" rtl="0">
              <a:spcBef>
                <a:spcPts val="0"/>
              </a:spcBef>
              <a:spcAft>
                <a:spcPts val="0"/>
              </a:spcAft>
              <a:buNone/>
            </a:pPr>
            <a:r>
              <a:rPr lang="en-US" dirty="0"/>
              <a:t>Its Median is around 1.  from both plot, we can find, even the blood was given , the amount of hemoglobin still decrease for many patients</a:t>
            </a:r>
            <a:r>
              <a:rPr lang="zh-CN" altLang="en-US" dirty="0"/>
              <a:t> </a:t>
            </a:r>
            <a:r>
              <a:rPr lang="en-US" altLang="zh-CN" dirty="0"/>
              <a:t>25%</a:t>
            </a:r>
            <a:endParaRPr dirty="0"/>
          </a:p>
        </p:txBody>
      </p:sp>
    </p:spTree>
    <p:extLst>
      <p:ext uri="{BB962C8B-B14F-4D97-AF65-F5344CB8AC3E}">
        <p14:creationId xmlns:p14="http://schemas.microsoft.com/office/powerpoint/2010/main" val="38533423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When adding gender factor into consideration, from distribution plot , orange part represent female while blue part represent male, it looks like they have similar shape.</a:t>
            </a:r>
          </a:p>
          <a:p>
            <a:pPr marL="0" lvl="0" indent="0" algn="l" rtl="0">
              <a:spcBef>
                <a:spcPts val="0"/>
              </a:spcBef>
              <a:spcAft>
                <a:spcPts val="0"/>
              </a:spcAft>
              <a:buNone/>
            </a:pPr>
            <a:r>
              <a:rPr lang="en-US" dirty="0"/>
              <a:t> This difference caused by gender is easier to be detected from the boxplot, we can find the boxplot stands for female is slightly higher than that of male, which means the difference of hemoglobin for female is slightly larger than that of male. and for male, there are more outliers.</a:t>
            </a:r>
          </a:p>
          <a:p>
            <a:pPr marL="0" lvl="0" indent="0" algn="l" rtl="0">
              <a:spcBef>
                <a:spcPts val="0"/>
              </a:spcBef>
              <a:spcAft>
                <a:spcPts val="0"/>
              </a:spcAft>
              <a:buNone/>
            </a:pPr>
            <a:r>
              <a:rPr lang="en-US" dirty="0"/>
              <a:t> Another point I want to mention. Is In the question it ask the difference HB after a single unit of blood was given, we only use the time the blood </a:t>
            </a:r>
            <a:r>
              <a:rPr lang="en-US" dirty="0" err="1"/>
              <a:t>transfution</a:t>
            </a:r>
            <a:r>
              <a:rPr lang="en-US" dirty="0"/>
              <a:t> was taken to get the  </a:t>
            </a:r>
            <a:r>
              <a:rPr lang="en-US" altLang="zh-CN" dirty="0"/>
              <a:t>first Hb after time and </a:t>
            </a:r>
            <a:r>
              <a:rPr lang="en-US" dirty="0"/>
              <a:t>last Hb before the blood. The difference of Hb is simply computed as the  first </a:t>
            </a:r>
            <a:r>
              <a:rPr lang="en-US" dirty="0" err="1"/>
              <a:t>hb</a:t>
            </a:r>
            <a:r>
              <a:rPr lang="en-US" dirty="0"/>
              <a:t> minus last </a:t>
            </a:r>
            <a:r>
              <a:rPr lang="en-US" dirty="0" err="1"/>
              <a:t>hb</a:t>
            </a:r>
            <a:r>
              <a:rPr lang="en-US" dirty="0"/>
              <a:t> and do not consider the value of blood was given.</a:t>
            </a:r>
            <a:endParaRPr dirty="0"/>
          </a:p>
        </p:txBody>
      </p:sp>
    </p:spTree>
    <p:extLst>
      <p:ext uri="{BB962C8B-B14F-4D97-AF65-F5344CB8AC3E}">
        <p14:creationId xmlns:p14="http://schemas.microsoft.com/office/powerpoint/2010/main" val="31279491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e8bfeba3f3_0_149:notes"/>
          <p:cNvSpPr txBox="1">
            <a:spLocks noGrp="1"/>
          </p:cNvSpPr>
          <p:nvPr>
            <p:ph type="body" idx="1"/>
          </p:nvPr>
        </p:nvSpPr>
        <p:spPr>
          <a:xfrm>
            <a:off x="685800" y="4400550"/>
            <a:ext cx="5486400" cy="360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7" name="Google Shape;157;ge8bfeba3f3_0_1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87698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61554263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3833429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60068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805094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7664641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25981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ge8bfeba3f3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 name="Google Shape;85;ge8bfeba3f3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query result </a:t>
            </a:r>
            <a:r>
              <a:rPr lang="en-US" altLang="zh-CN" dirty="0"/>
              <a:t>for the question what is the difference between the first Hb after the b</a:t>
            </a:r>
            <a:r>
              <a:rPr lang="en-US" dirty="0"/>
              <a:t>lood was given and the last Hb before the blood was given</a:t>
            </a:r>
            <a:r>
              <a:rPr lang="zh-CN" altLang="en-US" dirty="0"/>
              <a:t> </a:t>
            </a:r>
            <a:r>
              <a:rPr lang="en-US" altLang="zh-CN" dirty="0"/>
              <a:t>(in men compared with women)</a:t>
            </a:r>
            <a:r>
              <a:rPr lang="en-US" dirty="0"/>
              <a:t> is shown on the screen: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Value_before</a:t>
            </a:r>
            <a:r>
              <a:rPr lang="en-US" dirty="0"/>
              <a:t> is the  last Hb value before the blood was given;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value after is </a:t>
            </a:r>
            <a:r>
              <a:rPr lang="en-US" altLang="zh-CN" dirty="0"/>
              <a:t>the first Hb after the b</a:t>
            </a:r>
            <a:r>
              <a:rPr lang="en-US" dirty="0"/>
              <a:t>lood was given;</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value_diff</a:t>
            </a:r>
            <a:r>
              <a:rPr lang="en-US" dirty="0"/>
              <a:t> is the </a:t>
            </a:r>
            <a:r>
              <a:rPr lang="en-US" dirty="0" err="1"/>
              <a:t>value_after</a:t>
            </a:r>
            <a:r>
              <a:rPr lang="en-US" dirty="0"/>
              <a:t> minus </a:t>
            </a:r>
            <a:r>
              <a:rPr lang="en-US" dirty="0" err="1"/>
              <a:t>value_before</a:t>
            </a:r>
            <a:r>
              <a:rPr lang="en-US" dirty="0"/>
              <a:t>. </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Charttime_before</a:t>
            </a:r>
            <a:r>
              <a:rPr lang="en-US" dirty="0"/>
              <a:t> is the time the value before </a:t>
            </a:r>
            <a:r>
              <a:rPr lang="en-US" dirty="0" err="1"/>
              <a:t>measred</a:t>
            </a:r>
            <a:r>
              <a:rPr lang="en-US" dirty="0"/>
              <a:t>; and</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err="1"/>
              <a:t>Charttime_after</a:t>
            </a:r>
            <a:r>
              <a:rPr lang="en-US" dirty="0"/>
              <a:t> is the time the </a:t>
            </a:r>
            <a:r>
              <a:rPr lang="en-US" dirty="0" err="1"/>
              <a:t>value_after</a:t>
            </a:r>
            <a:r>
              <a:rPr lang="en-US" dirty="0"/>
              <a:t> measures</a:t>
            </a:r>
          </a:p>
          <a:p>
            <a:pPr marL="0" lvl="0" indent="0" algn="l" rtl="0">
              <a:spcBef>
                <a:spcPts val="0"/>
              </a:spcBef>
              <a:spcAft>
                <a:spcPts val="0"/>
              </a:spcAft>
              <a:buNone/>
            </a:pPr>
            <a:r>
              <a:rPr lang="en-US" dirty="0"/>
              <a:t>there are 234 rows and 7 column, </a:t>
            </a:r>
          </a:p>
          <a:p>
            <a:pPr marL="0" lvl="0" indent="0" algn="l" rtl="0">
              <a:spcBef>
                <a:spcPts val="0"/>
              </a:spcBef>
              <a:spcAft>
                <a:spcPts val="0"/>
              </a:spcAft>
              <a:buNone/>
            </a:pPr>
            <a:r>
              <a:rPr lang="en-US" dirty="0"/>
              <a:t>Normally</a:t>
            </a:r>
            <a:r>
              <a:rPr lang="zh-CN" altLang="en-US" dirty="0"/>
              <a:t> </a:t>
            </a:r>
            <a:r>
              <a:rPr lang="en-US" dirty="0"/>
              <a:t>Each row is record for one patient, but there are two exception. Actually there are 232 patients</a:t>
            </a:r>
            <a:r>
              <a:rPr lang="zh-CN" altLang="en-US" dirty="0"/>
              <a:t> </a:t>
            </a:r>
            <a:endParaRPr lang="en-US" dirty="0"/>
          </a:p>
        </p:txBody>
      </p:sp>
    </p:spTree>
    <p:extLst>
      <p:ext uri="{BB962C8B-B14F-4D97-AF65-F5344CB8AC3E}">
        <p14:creationId xmlns:p14="http://schemas.microsoft.com/office/powerpoint/2010/main" val="1988179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_Title Slide 2">
  <p:cSld name="1_Title Slide 2">
    <p:bg>
      <p:bgPr>
        <a:blipFill>
          <a:blip r:embed="rId2">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body" idx="1"/>
          </p:nvPr>
        </p:nvSpPr>
        <p:spPr>
          <a:xfrm>
            <a:off x="717598" y="3980271"/>
            <a:ext cx="3875400" cy="396300"/>
          </a:xfrm>
          <a:prstGeom prst="rect">
            <a:avLst/>
          </a:prstGeom>
          <a:noFill/>
          <a:ln>
            <a:noFill/>
          </a:ln>
        </p:spPr>
        <p:txBody>
          <a:bodyPr spcFirstLastPara="1" wrap="square" lIns="0" tIns="0" rIns="0" bIns="0" anchor="t" anchorCtr="0">
            <a:normAutofit/>
          </a:bodyPr>
          <a:lstStyle>
            <a:lvl1pPr marL="457200" lvl="0" indent="-228600" algn="l" rtl="0">
              <a:spcBef>
                <a:spcPts val="400"/>
              </a:spcBef>
              <a:spcAft>
                <a:spcPts val="0"/>
              </a:spcAft>
              <a:buClr>
                <a:schemeClr val="lt1"/>
              </a:buClr>
              <a:buSzPts val="2000"/>
              <a:buFont typeface="Calibri"/>
              <a:buNone/>
              <a:defRPr sz="2000" b="0" i="0">
                <a:solidFill>
                  <a:schemeClr val="lt1"/>
                </a:solidFill>
                <a:latin typeface="Calibri"/>
                <a:ea typeface="Calibri"/>
                <a:cs typeface="Calibri"/>
                <a:sym typeface="Calibri"/>
              </a:defRPr>
            </a:lvl1pPr>
            <a:lvl2pPr marL="914400" lvl="1" indent="-342900" algn="l" rtl="0">
              <a:spcBef>
                <a:spcPts val="360"/>
              </a:spcBef>
              <a:spcAft>
                <a:spcPts val="0"/>
              </a:spcAft>
              <a:buClr>
                <a:schemeClr val="dk1"/>
              </a:buClr>
              <a:buSzPts val="1800"/>
              <a:buChar char="○"/>
              <a:defRPr/>
            </a:lvl2pPr>
            <a:lvl3pPr marL="1371600" lvl="2" indent="-342900" algn="l" rtl="0">
              <a:spcBef>
                <a:spcPts val="360"/>
              </a:spcBef>
              <a:spcAft>
                <a:spcPts val="0"/>
              </a:spcAft>
              <a:buClr>
                <a:schemeClr val="dk1"/>
              </a:buClr>
              <a:buSzPts val="1800"/>
              <a:buChar char="■"/>
              <a:defRPr/>
            </a:lvl3pPr>
            <a:lvl4pPr marL="1828800" lvl="3" indent="-342900" algn="l" rtl="0">
              <a:spcBef>
                <a:spcPts val="360"/>
              </a:spcBef>
              <a:spcAft>
                <a:spcPts val="0"/>
              </a:spcAft>
              <a:buClr>
                <a:schemeClr val="dk1"/>
              </a:buClr>
              <a:buSzPts val="1800"/>
              <a:buChar char="●"/>
              <a:defRPr/>
            </a:lvl4pPr>
            <a:lvl5pPr marL="2286000" lvl="4" indent="-342900" algn="l" rtl="0">
              <a:spcBef>
                <a:spcPts val="360"/>
              </a:spcBef>
              <a:spcAft>
                <a:spcPts val="0"/>
              </a:spcAft>
              <a:buClr>
                <a:schemeClr val="dk1"/>
              </a:buClr>
              <a:buSzPts val="1800"/>
              <a:buChar char="○"/>
              <a:defRPr/>
            </a:lvl5pPr>
            <a:lvl6pPr marL="2743200" lvl="5" indent="-342900" algn="l" rtl="0">
              <a:spcBef>
                <a:spcPts val="360"/>
              </a:spcBef>
              <a:spcAft>
                <a:spcPts val="0"/>
              </a:spcAft>
              <a:buClr>
                <a:schemeClr val="dk1"/>
              </a:buClr>
              <a:buSzPts val="1800"/>
              <a:buChar char="■"/>
              <a:defRPr/>
            </a:lvl6pPr>
            <a:lvl7pPr marL="3200400" lvl="6" indent="-342900" algn="l" rtl="0">
              <a:spcBef>
                <a:spcPts val="1200"/>
              </a:spcBef>
              <a:spcAft>
                <a:spcPts val="0"/>
              </a:spcAft>
              <a:buClr>
                <a:schemeClr val="dk1"/>
              </a:buClr>
              <a:buSzPts val="1800"/>
              <a:buChar char="●"/>
              <a:defRPr/>
            </a:lvl7pPr>
            <a:lvl8pPr marL="3657600" lvl="7" indent="-342900" algn="l" rtl="0">
              <a:spcBef>
                <a:spcPts val="1200"/>
              </a:spcBef>
              <a:spcAft>
                <a:spcPts val="0"/>
              </a:spcAft>
              <a:buClr>
                <a:schemeClr val="dk1"/>
              </a:buClr>
              <a:buSzPts val="1800"/>
              <a:buChar char="○"/>
              <a:defRPr/>
            </a:lvl8pPr>
            <a:lvl9pPr marL="4114800" lvl="8" indent="-342900" algn="l" rtl="0">
              <a:spcBef>
                <a:spcPts val="1200"/>
              </a:spcBef>
              <a:spcAft>
                <a:spcPts val="1200"/>
              </a:spcAft>
              <a:buClr>
                <a:schemeClr val="dk1"/>
              </a:buClr>
              <a:buSzPts val="1800"/>
              <a:buChar char="■"/>
              <a:defRPr/>
            </a:lvl9pPr>
          </a:lstStyle>
          <a:p>
            <a:endParaRPr/>
          </a:p>
        </p:txBody>
      </p:sp>
      <p:sp>
        <p:nvSpPr>
          <p:cNvPr id="52" name="Google Shape;52;p13"/>
          <p:cNvSpPr txBox="1">
            <a:spLocks noGrp="1"/>
          </p:cNvSpPr>
          <p:nvPr>
            <p:ph type="ctrTitle"/>
          </p:nvPr>
        </p:nvSpPr>
        <p:spPr>
          <a:xfrm>
            <a:off x="724573" y="2396760"/>
            <a:ext cx="4182600" cy="1463400"/>
          </a:xfrm>
          <a:prstGeom prst="rect">
            <a:avLst/>
          </a:prstGeom>
          <a:noFill/>
          <a:ln>
            <a:noFill/>
          </a:ln>
        </p:spPr>
        <p:txBody>
          <a:bodyPr spcFirstLastPara="1" wrap="square" lIns="0" tIns="0" rIns="0" bIns="0" anchor="t" anchorCtr="0">
            <a:normAutofit/>
          </a:bodyPr>
          <a:lstStyle>
            <a:lvl1pPr lvl="0" algn="l" rtl="0">
              <a:lnSpc>
                <a:spcPct val="89473"/>
              </a:lnSpc>
              <a:spcBef>
                <a:spcPts val="0"/>
              </a:spcBef>
              <a:spcAft>
                <a:spcPts val="0"/>
              </a:spcAft>
              <a:buSzPts val="2800"/>
              <a:buNone/>
              <a:defRPr sz="3800" b="0" i="0">
                <a:solidFill>
                  <a:schemeClr val="lt1"/>
                </a:solidFill>
                <a:latin typeface="Calibri"/>
                <a:ea typeface="Calibri"/>
                <a:cs typeface="Calibri"/>
                <a:sym typeface="Calibri"/>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p:cSld name="Title Only">
    <p:bg>
      <p:bgPr>
        <a:solidFill>
          <a:schemeClr val="lt1"/>
        </a:solidFill>
        <a:effectLst/>
      </p:bgPr>
    </p:bg>
    <p:spTree>
      <p:nvGrpSpPr>
        <p:cNvPr id="1" name="Shape 60"/>
        <p:cNvGrpSpPr/>
        <p:nvPr/>
      </p:nvGrpSpPr>
      <p:grpSpPr>
        <a:xfrm>
          <a:off x="0" y="0"/>
          <a:ext cx="0" cy="0"/>
          <a:chOff x="0" y="0"/>
          <a:chExt cx="0" cy="0"/>
        </a:xfrm>
      </p:grpSpPr>
      <p:sp>
        <p:nvSpPr>
          <p:cNvPr id="61" name="Google Shape;61;p15"/>
          <p:cNvSpPr txBox="1">
            <a:spLocks noGrp="1"/>
          </p:cNvSpPr>
          <p:nvPr>
            <p:ph type="dt" idx="10"/>
          </p:nvPr>
        </p:nvSpPr>
        <p:spPr>
          <a:xfrm>
            <a:off x="315310" y="4767263"/>
            <a:ext cx="6603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2" name="Google Shape;62;p15"/>
          <p:cNvSpPr txBox="1">
            <a:spLocks noGrp="1"/>
          </p:cNvSpPr>
          <p:nvPr>
            <p:ph type="ftr" idx="11"/>
          </p:nvPr>
        </p:nvSpPr>
        <p:spPr>
          <a:xfrm>
            <a:off x="1091599" y="4767263"/>
            <a:ext cx="1462200" cy="273900"/>
          </a:xfrm>
          <a:prstGeom prst="rect">
            <a:avLst/>
          </a:prstGeom>
          <a:noFill/>
          <a:ln>
            <a:noFill/>
          </a:ln>
        </p:spPr>
        <p:txBody>
          <a:bodyPr spcFirstLastPara="1" wrap="square" lIns="91425" tIns="45700" rIns="91425" bIns="45700" anchor="ctr" anchorCtr="0">
            <a:noAutofit/>
          </a:bodyPr>
          <a:lstStyle>
            <a:lvl1pPr lvl="0" algn="l" rtl="0">
              <a:spcBef>
                <a:spcPts val="0"/>
              </a:spcBef>
              <a:spcAft>
                <a:spcPts val="0"/>
              </a:spcAft>
              <a:buSzPts val="1400"/>
              <a:buNone/>
              <a:defRPr/>
            </a:lvl1pPr>
            <a:lvl2pPr lvl="1" algn="l" rtl="0">
              <a:spcBef>
                <a:spcPts val="0"/>
              </a:spcBef>
              <a:spcAft>
                <a:spcPts val="0"/>
              </a:spcAft>
              <a:buSzPts val="1400"/>
              <a:buNone/>
              <a:defRPr/>
            </a:lvl2pPr>
            <a:lvl3pPr lvl="2" algn="l" rtl="0">
              <a:spcBef>
                <a:spcPts val="0"/>
              </a:spcBef>
              <a:spcAft>
                <a:spcPts val="0"/>
              </a:spcAft>
              <a:buSzPts val="1400"/>
              <a:buNone/>
              <a:defRPr/>
            </a:lvl3pPr>
            <a:lvl4pPr lvl="3" algn="l" rtl="0">
              <a:spcBef>
                <a:spcPts val="0"/>
              </a:spcBef>
              <a:spcAft>
                <a:spcPts val="0"/>
              </a:spcAft>
              <a:buSzPts val="1400"/>
              <a:buNone/>
              <a:defRPr/>
            </a:lvl4pPr>
            <a:lvl5pPr lvl="4" algn="l" rtl="0">
              <a:spcBef>
                <a:spcPts val="0"/>
              </a:spcBef>
              <a:spcAft>
                <a:spcPts val="0"/>
              </a:spcAft>
              <a:buSzPts val="1400"/>
              <a:buNone/>
              <a:defRPr/>
            </a:lvl5pPr>
            <a:lvl6pPr lvl="5" algn="l" rtl="0">
              <a:spcBef>
                <a:spcPts val="0"/>
              </a:spcBef>
              <a:spcAft>
                <a:spcPts val="0"/>
              </a:spcAft>
              <a:buSzPts val="1400"/>
              <a:buNone/>
              <a:defRPr/>
            </a:lvl6pPr>
            <a:lvl7pPr lvl="6" algn="l" rtl="0">
              <a:spcBef>
                <a:spcPts val="0"/>
              </a:spcBef>
              <a:spcAft>
                <a:spcPts val="0"/>
              </a:spcAft>
              <a:buSzPts val="1400"/>
              <a:buNone/>
              <a:defRPr/>
            </a:lvl7pPr>
            <a:lvl8pPr lvl="7" algn="l" rtl="0">
              <a:spcBef>
                <a:spcPts val="0"/>
              </a:spcBef>
              <a:spcAft>
                <a:spcPts val="0"/>
              </a:spcAft>
              <a:buSzPts val="1400"/>
              <a:buNone/>
              <a:defRPr/>
            </a:lvl8pPr>
            <a:lvl9pPr lvl="8" algn="l" rtl="0">
              <a:spcBef>
                <a:spcPts val="0"/>
              </a:spcBef>
              <a:spcAft>
                <a:spcPts val="0"/>
              </a:spcAft>
              <a:buSzPts val="1400"/>
              <a:buNone/>
              <a:defRPr/>
            </a:lvl9pPr>
          </a:lstStyle>
          <a:p>
            <a:endParaRPr/>
          </a:p>
        </p:txBody>
      </p:sp>
      <p:sp>
        <p:nvSpPr>
          <p:cNvPr id="63" name="Google Shape;63;p15"/>
          <p:cNvSpPr txBox="1">
            <a:spLocks noGrp="1"/>
          </p:cNvSpPr>
          <p:nvPr>
            <p:ph type="sldNum" idx="12"/>
          </p:nvPr>
        </p:nvSpPr>
        <p:spPr>
          <a:xfrm>
            <a:off x="2669574" y="4767263"/>
            <a:ext cx="572700" cy="273900"/>
          </a:xfrm>
          <a:prstGeom prst="rect">
            <a:avLst/>
          </a:prstGeom>
          <a:noFill/>
          <a:ln>
            <a:noFill/>
          </a:ln>
        </p:spPr>
        <p:txBody>
          <a:bodyPr spcFirstLastPara="1" wrap="square" lIns="91425" tIns="45700" rIns="91425" bIns="45700" anchor="ctr" anchorCtr="0">
            <a:normAutofit/>
          </a:bodyPr>
          <a:lstStyle>
            <a:lvl1pPr marL="0" lvl="0" indent="0" algn="l" rtl="0">
              <a:spcBef>
                <a:spcPts val="0"/>
              </a:spcBef>
              <a:spcAft>
                <a:spcPts val="0"/>
              </a:spcAft>
              <a:buNone/>
              <a:defRPr/>
            </a:lvl1pPr>
            <a:lvl2pPr marL="0" lvl="1" indent="0" algn="l" rtl="0">
              <a:spcBef>
                <a:spcPts val="0"/>
              </a:spcBef>
              <a:spcAft>
                <a:spcPts val="0"/>
              </a:spcAft>
              <a:buNone/>
              <a:defRPr/>
            </a:lvl2pPr>
            <a:lvl3pPr marL="0" lvl="2" indent="0" algn="l" rtl="0">
              <a:spcBef>
                <a:spcPts val="0"/>
              </a:spcBef>
              <a:spcAft>
                <a:spcPts val="0"/>
              </a:spcAft>
              <a:buNone/>
              <a:defRPr/>
            </a:lvl3pPr>
            <a:lvl4pPr marL="0" lvl="3" indent="0" algn="l" rtl="0">
              <a:spcBef>
                <a:spcPts val="0"/>
              </a:spcBef>
              <a:spcAft>
                <a:spcPts val="0"/>
              </a:spcAft>
              <a:buNone/>
              <a:defRPr/>
            </a:lvl4pPr>
            <a:lvl5pPr marL="0" lvl="4" indent="0" algn="l" rtl="0">
              <a:spcBef>
                <a:spcPts val="0"/>
              </a:spcBef>
              <a:spcAft>
                <a:spcPts val="0"/>
              </a:spcAft>
              <a:buNone/>
              <a:defRPr/>
            </a:lvl5pPr>
            <a:lvl6pPr marL="0" lvl="5" indent="0" algn="l" rtl="0">
              <a:spcBef>
                <a:spcPts val="0"/>
              </a:spcBef>
              <a:spcAft>
                <a:spcPts val="0"/>
              </a:spcAft>
              <a:buNone/>
              <a:defRPr/>
            </a:lvl6pPr>
            <a:lvl7pPr marL="0" lvl="6" indent="0" algn="l" rtl="0">
              <a:spcBef>
                <a:spcPts val="0"/>
              </a:spcBef>
              <a:spcAft>
                <a:spcPts val="0"/>
              </a:spcAft>
              <a:buNone/>
              <a:defRPr/>
            </a:lvl7pPr>
            <a:lvl8pPr marL="0" lvl="7" indent="0" algn="l" rtl="0">
              <a:spcBef>
                <a:spcPts val="0"/>
              </a:spcBef>
              <a:spcAft>
                <a:spcPts val="0"/>
              </a:spcAft>
              <a:buNone/>
              <a:defRPr/>
            </a:lvl8pPr>
            <a:lvl9pPr marL="0" lvl="8" indent="0" algn="l" rtl="0">
              <a:spcBef>
                <a:spcPts val="0"/>
              </a:spcBef>
              <a:spcAft>
                <a:spcPts val="0"/>
              </a:spcAft>
              <a:buNone/>
              <a:defRPr/>
            </a:lvl9pPr>
          </a:lstStyle>
          <a:p>
            <a:pPr marL="0" lvl="0" indent="0" algn="l" rtl="0">
              <a:spcBef>
                <a:spcPts val="0"/>
              </a:spcBef>
              <a:spcAft>
                <a:spcPts val="0"/>
              </a:spcAft>
              <a:buNone/>
            </a:pPr>
            <a:fld id="{00000000-1234-1234-1234-123412341234}" type="slidenum">
              <a:rPr lang="en"/>
              <a:t>‹#›</a:t>
            </a:fld>
            <a:endParaRPr/>
          </a:p>
        </p:txBody>
      </p:sp>
      <p:pic>
        <p:nvPicPr>
          <p:cNvPr id="64" name="Google Shape;64;p15"/>
          <p:cNvPicPr preferRelativeResize="0"/>
          <p:nvPr/>
        </p:nvPicPr>
        <p:blipFill rotWithShape="1">
          <a:blip r:embed="rId2">
            <a:alphaModFix/>
          </a:blip>
          <a:srcRect/>
          <a:stretch/>
        </p:blipFill>
        <p:spPr>
          <a:xfrm>
            <a:off x="292100" y="239182"/>
            <a:ext cx="8552686" cy="896612"/>
          </a:xfrm>
          <a:prstGeom prst="rect">
            <a:avLst/>
          </a:prstGeom>
          <a:noFill/>
          <a:ln>
            <a:noFill/>
          </a:ln>
        </p:spPr>
      </p:pic>
      <p:sp>
        <p:nvSpPr>
          <p:cNvPr id="65" name="Google Shape;65;p15"/>
          <p:cNvSpPr txBox="1">
            <a:spLocks noGrp="1"/>
          </p:cNvSpPr>
          <p:nvPr>
            <p:ph type="title"/>
          </p:nvPr>
        </p:nvSpPr>
        <p:spPr>
          <a:xfrm>
            <a:off x="496615" y="409373"/>
            <a:ext cx="6479700" cy="556200"/>
          </a:xfrm>
          <a:prstGeom prst="rect">
            <a:avLst/>
          </a:prstGeom>
          <a:noFill/>
          <a:ln>
            <a:noFill/>
          </a:ln>
        </p:spPr>
        <p:txBody>
          <a:bodyPr spcFirstLastPara="1" wrap="square" lIns="91425" tIns="45700" rIns="91425" bIns="45700" anchor="ctr" anchorCtr="0">
            <a:normAutofit/>
          </a:bodyPr>
          <a:lstStyle>
            <a:lvl1pPr lvl="0" algn="l" rtl="0">
              <a:spcBef>
                <a:spcPts val="0"/>
              </a:spcBef>
              <a:spcAft>
                <a:spcPts val="0"/>
              </a:spcAft>
              <a:buSzPts val="2800"/>
              <a:buNone/>
              <a:defRPr>
                <a:solidFill>
                  <a:schemeClr val="lt1"/>
                </a:solidFill>
                <a:latin typeface="Calibri"/>
                <a:ea typeface="Calibri"/>
                <a:cs typeface="Calibri"/>
                <a:sym typeface="Calibri"/>
              </a:defRPr>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0.xml"/><Relationship Id="rId1" Type="http://schemas.openxmlformats.org/officeDocument/2006/relationships/slideLayout" Target="../slideLayouts/slideLayout12.xml"/><Relationship Id="rId4" Type="http://schemas.openxmlformats.org/officeDocument/2006/relationships/image" Target="../media/image14.jpe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12.xml"/><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2.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6"/>
          <p:cNvSpPr txBox="1">
            <a:spLocks noGrp="1"/>
          </p:cNvSpPr>
          <p:nvPr>
            <p:ph type="ctrTitle"/>
          </p:nvPr>
        </p:nvSpPr>
        <p:spPr>
          <a:xfrm>
            <a:off x="343575" y="2331183"/>
            <a:ext cx="5929634" cy="1463400"/>
          </a:xfrm>
          <a:prstGeom prst="rect">
            <a:avLst/>
          </a:prstGeom>
          <a:noFill/>
          <a:ln>
            <a:noFill/>
          </a:ln>
        </p:spPr>
        <p:txBody>
          <a:bodyPr spcFirstLastPara="1" wrap="square" lIns="0" tIns="0" rIns="0" bIns="0" anchor="t" anchorCtr="0">
            <a:noAutofit/>
          </a:bodyPr>
          <a:lstStyle/>
          <a:p>
            <a:r>
              <a:rPr lang="en-US" dirty="0"/>
              <a:t>‎</a:t>
            </a:r>
            <a:r>
              <a:rPr lang="en-US" b="1" dirty="0"/>
              <a:t>Exploratory Data Analysis</a:t>
            </a:r>
            <a:br>
              <a:rPr lang="en-US" b="1" dirty="0"/>
            </a:br>
            <a:br>
              <a:rPr lang="en-US" sz="2310" dirty="0">
                <a:latin typeface="Georgia" panose="02040502050405020303" pitchFamily="18" charset="0"/>
              </a:rPr>
            </a:br>
            <a:br>
              <a:rPr lang="en-US" sz="2310" dirty="0">
                <a:latin typeface="Georgia" panose="02040502050405020303" pitchFamily="18" charset="0"/>
              </a:rPr>
            </a:br>
            <a:br>
              <a:rPr lang="en-US" sz="2310" dirty="0">
                <a:latin typeface="Georgia" panose="02040502050405020303" pitchFamily="18" charset="0"/>
              </a:rPr>
            </a:br>
            <a:endParaRPr lang="en-US" sz="2310" dirty="0">
              <a:latin typeface="Georgia" panose="02040502050405020303" pitchFamily="18" charset="0"/>
              <a:ea typeface="Georgia"/>
              <a:cs typeface="Georgia"/>
              <a:sym typeface="Georgia"/>
            </a:endParaRPr>
          </a:p>
        </p:txBody>
      </p:sp>
      <p:cxnSp>
        <p:nvCxnSpPr>
          <p:cNvPr id="71" name="Google Shape;71;p16"/>
          <p:cNvCxnSpPr/>
          <p:nvPr/>
        </p:nvCxnSpPr>
        <p:spPr>
          <a:xfrm rot="10800000" flipH="1">
            <a:off x="326950" y="1930750"/>
            <a:ext cx="8468700" cy="15900"/>
          </a:xfrm>
          <a:prstGeom prst="straightConnector1">
            <a:avLst/>
          </a:prstGeom>
          <a:noFill/>
          <a:ln w="9525" cap="flat" cmpd="sng">
            <a:solidFill>
              <a:schemeClr val="lt1"/>
            </a:solidFill>
            <a:prstDash val="solid"/>
            <a:round/>
            <a:headEnd type="none" w="med" len="med"/>
            <a:tailEnd type="none" w="med" len="med"/>
          </a:ln>
        </p:spPr>
      </p:cxnSp>
      <p:sp>
        <p:nvSpPr>
          <p:cNvPr id="72" name="Google Shape;72;p16"/>
          <p:cNvSpPr txBox="1">
            <a:spLocks noGrp="1"/>
          </p:cNvSpPr>
          <p:nvPr>
            <p:ph type="subTitle" idx="4294967295"/>
          </p:nvPr>
        </p:nvSpPr>
        <p:spPr>
          <a:xfrm>
            <a:off x="248975" y="1588500"/>
            <a:ext cx="4617000" cy="520500"/>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1200"/>
              </a:spcAft>
              <a:buNone/>
            </a:pPr>
            <a:r>
              <a:rPr lang="en-US" altLang="zh-CN" sz="1300" i="1" dirty="0">
                <a:solidFill>
                  <a:schemeClr val="lt1"/>
                </a:solidFill>
                <a:latin typeface="Georgia"/>
                <a:ea typeface="Georgia"/>
                <a:cs typeface="Georgia"/>
                <a:sym typeface="Georgia"/>
              </a:rPr>
              <a:t>2022</a:t>
            </a:r>
            <a:r>
              <a:rPr lang="zh-CN" altLang="en-US" sz="1300" i="1" dirty="0">
                <a:solidFill>
                  <a:schemeClr val="lt1"/>
                </a:solidFill>
                <a:latin typeface="Georgia"/>
                <a:ea typeface="Georgia"/>
                <a:cs typeface="Georgia"/>
                <a:sym typeface="Georgia"/>
              </a:rPr>
              <a:t> </a:t>
            </a:r>
            <a:r>
              <a:rPr lang="en-US" altLang="zh-CN" sz="1300" i="1" dirty="0">
                <a:solidFill>
                  <a:schemeClr val="lt1"/>
                </a:solidFill>
                <a:latin typeface="Georgia"/>
                <a:ea typeface="Georgia"/>
                <a:cs typeface="Georgia"/>
                <a:sym typeface="Georgia"/>
              </a:rPr>
              <a:t>Semester2</a:t>
            </a:r>
            <a:endParaRPr sz="1300" i="1" dirty="0">
              <a:solidFill>
                <a:schemeClr val="lt1"/>
              </a:solidFill>
              <a:latin typeface="Georgia"/>
              <a:ea typeface="Georgia"/>
              <a:cs typeface="Georgia"/>
              <a:sym typeface="Georgia"/>
            </a:endParaRPr>
          </a:p>
        </p:txBody>
      </p:sp>
      <p:cxnSp>
        <p:nvCxnSpPr>
          <p:cNvPr id="73" name="Google Shape;73;p16"/>
          <p:cNvCxnSpPr/>
          <p:nvPr/>
        </p:nvCxnSpPr>
        <p:spPr>
          <a:xfrm rot="10800000" flipH="1">
            <a:off x="326950" y="3366650"/>
            <a:ext cx="8468700" cy="15900"/>
          </a:xfrm>
          <a:prstGeom prst="straightConnector1">
            <a:avLst/>
          </a:prstGeom>
          <a:noFill/>
          <a:ln w="9525" cap="flat" cmpd="sng">
            <a:solidFill>
              <a:schemeClr val="lt1"/>
            </a:solidFill>
            <a:prstDash val="solid"/>
            <a:round/>
            <a:headEnd type="none" w="med" len="med"/>
            <a:tailEnd type="none" w="med" len="med"/>
          </a:ln>
        </p:spPr>
      </p:cxnSp>
      <p:sp>
        <p:nvSpPr>
          <p:cNvPr id="76" name="Google Shape;76;p16"/>
          <p:cNvSpPr txBox="1"/>
          <p:nvPr/>
        </p:nvSpPr>
        <p:spPr>
          <a:xfrm>
            <a:off x="343575" y="3382551"/>
            <a:ext cx="6936900" cy="1494225"/>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US" dirty="0">
                <a:solidFill>
                  <a:schemeClr val="lt1"/>
                </a:solidFill>
                <a:latin typeface="Georgia" panose="02040502050405020303" pitchFamily="18" charset="0"/>
                <a:ea typeface="Georgia"/>
                <a:cs typeface="Georgia"/>
                <a:sym typeface="Georgia"/>
              </a:rPr>
              <a:t>Group 29</a:t>
            </a:r>
          </a:p>
          <a:p>
            <a:pPr lvl="0">
              <a:lnSpc>
                <a:spcPct val="115000"/>
              </a:lnSpc>
            </a:pPr>
            <a:r>
              <a:rPr lang="en-US" sz="1200" dirty="0" err="1">
                <a:solidFill>
                  <a:schemeClr val="lt1"/>
                </a:solidFill>
                <a:latin typeface="Georgia"/>
                <a:ea typeface="Georgia"/>
                <a:cs typeface="Georgia"/>
                <a:sym typeface="Georgia"/>
              </a:rPr>
              <a:t>Zhiyuan</a:t>
            </a:r>
            <a:r>
              <a:rPr lang="en-US" sz="1200" dirty="0">
                <a:solidFill>
                  <a:schemeClr val="lt1"/>
                </a:solidFill>
                <a:latin typeface="Georgia"/>
                <a:ea typeface="Georgia"/>
                <a:cs typeface="Georgia"/>
                <a:sym typeface="Georgia"/>
              </a:rPr>
              <a:t> Chen </a:t>
            </a:r>
          </a:p>
          <a:p>
            <a:pPr lvl="0">
              <a:lnSpc>
                <a:spcPct val="115000"/>
              </a:lnSpc>
            </a:pPr>
            <a:r>
              <a:rPr lang="en-US" sz="1200" dirty="0" err="1">
                <a:solidFill>
                  <a:schemeClr val="lt1"/>
                </a:solidFill>
                <a:latin typeface="Georgia"/>
                <a:ea typeface="Georgia"/>
                <a:cs typeface="Georgia"/>
                <a:sym typeface="Georgia"/>
              </a:rPr>
              <a:t>Zhi</a:t>
            </a:r>
            <a:r>
              <a:rPr lang="en-US" sz="1200" dirty="0">
                <a:solidFill>
                  <a:schemeClr val="lt1"/>
                </a:solidFill>
                <a:latin typeface="Georgia"/>
                <a:ea typeface="Georgia"/>
                <a:cs typeface="Georgia"/>
                <a:sym typeface="Georgia"/>
              </a:rPr>
              <a:t> Hern Tom</a:t>
            </a:r>
          </a:p>
          <a:p>
            <a:pPr lvl="0">
              <a:lnSpc>
                <a:spcPct val="115000"/>
              </a:lnSpc>
            </a:pPr>
            <a:r>
              <a:rPr lang="en-US" sz="1200" dirty="0" err="1">
                <a:solidFill>
                  <a:schemeClr val="lt1"/>
                </a:solidFill>
                <a:latin typeface="Georgia"/>
                <a:ea typeface="Georgia"/>
                <a:cs typeface="Georgia"/>
                <a:sym typeface="Georgia"/>
              </a:rPr>
              <a:t>Ya</a:t>
            </a:r>
            <a:r>
              <a:rPr lang="en-US" sz="1200" dirty="0">
                <a:solidFill>
                  <a:schemeClr val="lt1"/>
                </a:solidFill>
                <a:latin typeface="Georgia"/>
                <a:ea typeface="Georgia"/>
                <a:cs typeface="Georgia"/>
                <a:sym typeface="Georgia"/>
              </a:rPr>
              <a:t> Cho</a:t>
            </a:r>
          </a:p>
          <a:p>
            <a:pPr lvl="0">
              <a:lnSpc>
                <a:spcPct val="115000"/>
              </a:lnSpc>
            </a:pPr>
            <a:r>
              <a:rPr lang="en-US" sz="1200" dirty="0" err="1">
                <a:solidFill>
                  <a:schemeClr val="lt1"/>
                </a:solidFill>
                <a:latin typeface="Georgia"/>
                <a:ea typeface="Georgia"/>
                <a:cs typeface="Georgia"/>
                <a:sym typeface="Georgia"/>
              </a:rPr>
              <a:t>Suyi</a:t>
            </a:r>
            <a:r>
              <a:rPr lang="en-US" sz="1200" dirty="0">
                <a:solidFill>
                  <a:schemeClr val="lt1"/>
                </a:solidFill>
                <a:latin typeface="Georgia"/>
                <a:ea typeface="Georgia"/>
                <a:cs typeface="Georgia"/>
                <a:sym typeface="Georgia"/>
              </a:rPr>
              <a:t> Jiao</a:t>
            </a:r>
          </a:p>
          <a:p>
            <a:pPr lvl="0">
              <a:lnSpc>
                <a:spcPct val="115000"/>
              </a:lnSpc>
            </a:pPr>
            <a:r>
              <a:rPr lang="en-US" sz="1200" dirty="0" err="1">
                <a:solidFill>
                  <a:schemeClr val="lt1"/>
                </a:solidFill>
                <a:latin typeface="Georgia"/>
                <a:ea typeface="Georgia"/>
                <a:cs typeface="Georgia"/>
                <a:sym typeface="Georgia"/>
              </a:rPr>
              <a:t>Zhuoling</a:t>
            </a:r>
            <a:r>
              <a:rPr lang="en-US" sz="1200" dirty="0">
                <a:solidFill>
                  <a:schemeClr val="lt1"/>
                </a:solidFill>
                <a:latin typeface="Georgia"/>
                <a:ea typeface="Georgia"/>
                <a:cs typeface="Georgia"/>
                <a:sym typeface="Georgia"/>
              </a:rPr>
              <a:t> Chen</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sz="2400" b="1" dirty="0">
                <a:latin typeface="Georgia"/>
                <a:ea typeface="Georgia"/>
                <a:cs typeface="Times New Roman" panose="02020603050405020304" pitchFamily="18" charset="0"/>
                <a:sym typeface="Georgia"/>
              </a:rPr>
              <a:t>EDA- difference between hemoglobin</a:t>
            </a:r>
          </a:p>
        </p:txBody>
      </p:sp>
      <p:sp>
        <p:nvSpPr>
          <p:cNvPr id="5" name="TextBox 4">
            <a:extLst>
              <a:ext uri="{FF2B5EF4-FFF2-40B4-BE49-F238E27FC236}">
                <a16:creationId xmlns:a16="http://schemas.microsoft.com/office/drawing/2014/main" id="{06ABF667-6001-7C28-E026-22F31C3C9C7C}"/>
              </a:ext>
            </a:extLst>
          </p:cNvPr>
          <p:cNvSpPr txBox="1"/>
          <p:nvPr/>
        </p:nvSpPr>
        <p:spPr>
          <a:xfrm>
            <a:off x="643703" y="1173448"/>
            <a:ext cx="6186544" cy="523220"/>
          </a:xfrm>
          <a:prstGeom prst="rect">
            <a:avLst/>
          </a:prstGeom>
          <a:noFill/>
        </p:spPr>
        <p:txBody>
          <a:bodyPr wrap="square">
            <a:spAutoFit/>
          </a:bodyPr>
          <a:lstStyle/>
          <a:p>
            <a:r>
              <a:rPr lang="en-US" altLang="zh-CN" dirty="0"/>
              <a:t>Q5.</a:t>
            </a:r>
            <a:r>
              <a:rPr lang="zh-CN" altLang="en-US" dirty="0"/>
              <a:t> </a:t>
            </a:r>
            <a:r>
              <a:rPr lang="en-US" altLang="zh-CN" dirty="0"/>
              <a:t>what is the difference between the first Hb after the b</a:t>
            </a:r>
            <a:r>
              <a:rPr lang="en-US" dirty="0"/>
              <a:t>lood was given and the last Hb before the blood was given</a:t>
            </a:r>
            <a:r>
              <a:rPr lang="zh-CN" altLang="en-US" dirty="0"/>
              <a:t> </a:t>
            </a:r>
            <a:r>
              <a:rPr lang="en-US" altLang="zh-CN" dirty="0"/>
              <a:t>(in men compared with women)</a:t>
            </a:r>
            <a:r>
              <a:rPr lang="en-US" dirty="0"/>
              <a:t> ?</a:t>
            </a:r>
          </a:p>
        </p:txBody>
      </p:sp>
      <p:pic>
        <p:nvPicPr>
          <p:cNvPr id="7" name="Picture 6" descr="Table&#10;&#10;Description automatically generated">
            <a:extLst>
              <a:ext uri="{FF2B5EF4-FFF2-40B4-BE49-F238E27FC236}">
                <a16:creationId xmlns:a16="http://schemas.microsoft.com/office/drawing/2014/main" id="{03C7E939-FAA1-C1E4-BEBB-1C50A83492A3}"/>
              </a:ext>
            </a:extLst>
          </p:cNvPr>
          <p:cNvPicPr>
            <a:picLocks noChangeAspect="1"/>
          </p:cNvPicPr>
          <p:nvPr/>
        </p:nvPicPr>
        <p:blipFill>
          <a:blip r:embed="rId3"/>
          <a:stretch>
            <a:fillRect/>
          </a:stretch>
        </p:blipFill>
        <p:spPr>
          <a:xfrm>
            <a:off x="643703" y="1696668"/>
            <a:ext cx="7157258" cy="3218062"/>
          </a:xfrm>
          <a:prstGeom prst="rect">
            <a:avLst/>
          </a:prstGeom>
        </p:spPr>
      </p:pic>
    </p:spTree>
    <p:extLst>
      <p:ext uri="{BB962C8B-B14F-4D97-AF65-F5344CB8AC3E}">
        <p14:creationId xmlns:p14="http://schemas.microsoft.com/office/powerpoint/2010/main" val="21714030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sz="2400" b="1" dirty="0">
                <a:latin typeface="Georgia"/>
                <a:ea typeface="Georgia"/>
                <a:cs typeface="Times New Roman" panose="02020603050405020304" pitchFamily="18" charset="0"/>
                <a:sym typeface="Georgia"/>
              </a:rPr>
              <a:t>EDA- difference between hemoglobin</a:t>
            </a:r>
          </a:p>
        </p:txBody>
      </p:sp>
      <p:pic>
        <p:nvPicPr>
          <p:cNvPr id="2" name="Picture 1">
            <a:extLst>
              <a:ext uri="{FF2B5EF4-FFF2-40B4-BE49-F238E27FC236}">
                <a16:creationId xmlns:a16="http://schemas.microsoft.com/office/drawing/2014/main" id="{05EF4202-B348-7E5E-B158-87EF1B46F36C}"/>
              </a:ext>
            </a:extLst>
          </p:cNvPr>
          <p:cNvPicPr>
            <a:picLocks noChangeAspect="1"/>
          </p:cNvPicPr>
          <p:nvPr/>
        </p:nvPicPr>
        <p:blipFill>
          <a:blip r:embed="rId3"/>
          <a:stretch>
            <a:fillRect/>
          </a:stretch>
        </p:blipFill>
        <p:spPr>
          <a:xfrm>
            <a:off x="350520" y="3457593"/>
            <a:ext cx="8442960" cy="1015165"/>
          </a:xfrm>
          <a:prstGeom prst="rect">
            <a:avLst/>
          </a:prstGeom>
        </p:spPr>
      </p:pic>
      <p:pic>
        <p:nvPicPr>
          <p:cNvPr id="6" name="Picture 5">
            <a:extLst>
              <a:ext uri="{FF2B5EF4-FFF2-40B4-BE49-F238E27FC236}">
                <a16:creationId xmlns:a16="http://schemas.microsoft.com/office/drawing/2014/main" id="{E95651E0-DF6D-6A64-B31D-3B248F5B22BB}"/>
              </a:ext>
            </a:extLst>
          </p:cNvPr>
          <p:cNvPicPr>
            <a:picLocks noChangeAspect="1"/>
          </p:cNvPicPr>
          <p:nvPr/>
        </p:nvPicPr>
        <p:blipFill>
          <a:blip r:embed="rId4"/>
          <a:stretch>
            <a:fillRect/>
          </a:stretch>
        </p:blipFill>
        <p:spPr>
          <a:xfrm>
            <a:off x="350520" y="2064167"/>
            <a:ext cx="8628900" cy="1015165"/>
          </a:xfrm>
          <a:prstGeom prst="rect">
            <a:avLst/>
          </a:prstGeom>
        </p:spPr>
      </p:pic>
    </p:spTree>
    <p:extLst>
      <p:ext uri="{BB962C8B-B14F-4D97-AF65-F5344CB8AC3E}">
        <p14:creationId xmlns:p14="http://schemas.microsoft.com/office/powerpoint/2010/main" val="13481663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sz="2400" b="1" dirty="0">
                <a:latin typeface="Georgia"/>
                <a:ea typeface="Georgia"/>
                <a:cs typeface="Times New Roman" panose="02020603050405020304" pitchFamily="18" charset="0"/>
                <a:sym typeface="Georgia"/>
              </a:rPr>
              <a:t>EDA- difference between hemoglobin</a:t>
            </a:r>
          </a:p>
        </p:txBody>
      </p:sp>
      <p:pic>
        <p:nvPicPr>
          <p:cNvPr id="4" name="Picture 3" descr="Chart, histogram&#10;&#10;Description automatically generated">
            <a:extLst>
              <a:ext uri="{FF2B5EF4-FFF2-40B4-BE49-F238E27FC236}">
                <a16:creationId xmlns:a16="http://schemas.microsoft.com/office/drawing/2014/main" id="{9EE10681-5604-CDEF-FBE5-3F41AEB9160D}"/>
              </a:ext>
            </a:extLst>
          </p:cNvPr>
          <p:cNvPicPr>
            <a:picLocks noChangeAspect="1"/>
          </p:cNvPicPr>
          <p:nvPr/>
        </p:nvPicPr>
        <p:blipFill>
          <a:blip r:embed="rId3"/>
          <a:stretch>
            <a:fillRect/>
          </a:stretch>
        </p:blipFill>
        <p:spPr>
          <a:xfrm>
            <a:off x="363710" y="1898657"/>
            <a:ext cx="5219374" cy="2901816"/>
          </a:xfrm>
          <a:prstGeom prst="rect">
            <a:avLst/>
          </a:prstGeom>
        </p:spPr>
      </p:pic>
      <p:pic>
        <p:nvPicPr>
          <p:cNvPr id="8" name="Picture 7" descr="Chart, box and whisker chart&#10;&#10;Description automatically generated">
            <a:extLst>
              <a:ext uri="{FF2B5EF4-FFF2-40B4-BE49-F238E27FC236}">
                <a16:creationId xmlns:a16="http://schemas.microsoft.com/office/drawing/2014/main" id="{F1AF3618-0DDB-4A82-3AFF-4ED575978903}"/>
              </a:ext>
            </a:extLst>
          </p:cNvPr>
          <p:cNvPicPr>
            <a:picLocks noChangeAspect="1"/>
          </p:cNvPicPr>
          <p:nvPr/>
        </p:nvPicPr>
        <p:blipFill>
          <a:blip r:embed="rId4"/>
          <a:stretch>
            <a:fillRect/>
          </a:stretch>
        </p:blipFill>
        <p:spPr>
          <a:xfrm>
            <a:off x="4448265" y="2031754"/>
            <a:ext cx="4431778" cy="2768719"/>
          </a:xfrm>
          <a:prstGeom prst="rect">
            <a:avLst/>
          </a:prstGeom>
        </p:spPr>
      </p:pic>
      <p:sp>
        <p:nvSpPr>
          <p:cNvPr id="5" name="TextBox 4">
            <a:extLst>
              <a:ext uri="{FF2B5EF4-FFF2-40B4-BE49-F238E27FC236}">
                <a16:creationId xmlns:a16="http://schemas.microsoft.com/office/drawing/2014/main" id="{886F70D1-1B64-CBDD-A0F2-C8ECB237BE1B}"/>
              </a:ext>
            </a:extLst>
          </p:cNvPr>
          <p:cNvSpPr txBox="1"/>
          <p:nvPr/>
        </p:nvSpPr>
        <p:spPr>
          <a:xfrm>
            <a:off x="643703" y="1203593"/>
            <a:ext cx="6186544" cy="523220"/>
          </a:xfrm>
          <a:prstGeom prst="rect">
            <a:avLst/>
          </a:prstGeom>
          <a:noFill/>
        </p:spPr>
        <p:txBody>
          <a:bodyPr wrap="square">
            <a:spAutoFit/>
          </a:bodyPr>
          <a:lstStyle/>
          <a:p>
            <a:r>
              <a:rPr lang="en-US" altLang="zh-CN" dirty="0"/>
              <a:t>Q4.  what is the difference between the first Hb after the b</a:t>
            </a:r>
            <a:r>
              <a:rPr lang="en-US" dirty="0"/>
              <a:t>lood was given and the last Hb before the blood was given ?</a:t>
            </a:r>
          </a:p>
        </p:txBody>
      </p:sp>
    </p:spTree>
    <p:extLst>
      <p:ext uri="{BB962C8B-B14F-4D97-AF65-F5344CB8AC3E}">
        <p14:creationId xmlns:p14="http://schemas.microsoft.com/office/powerpoint/2010/main" val="24926362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sz="2400" b="1" dirty="0">
                <a:latin typeface="Georgia"/>
                <a:ea typeface="Georgia"/>
                <a:cs typeface="Times New Roman" panose="02020603050405020304" pitchFamily="18" charset="0"/>
                <a:sym typeface="Georgia"/>
              </a:rPr>
              <a:t>EDA- difference between hemoglobin</a:t>
            </a:r>
          </a:p>
        </p:txBody>
      </p:sp>
      <p:pic>
        <p:nvPicPr>
          <p:cNvPr id="4" name="Picture 3" descr="Chart, histogram&#10;&#10;Description automatically generated">
            <a:extLst>
              <a:ext uri="{FF2B5EF4-FFF2-40B4-BE49-F238E27FC236}">
                <a16:creationId xmlns:a16="http://schemas.microsoft.com/office/drawing/2014/main" id="{C039A442-3EB2-5E7D-2BAC-AD9D75F09F2B}"/>
              </a:ext>
            </a:extLst>
          </p:cNvPr>
          <p:cNvPicPr>
            <a:picLocks noChangeAspect="1"/>
          </p:cNvPicPr>
          <p:nvPr/>
        </p:nvPicPr>
        <p:blipFill>
          <a:blip r:embed="rId3"/>
          <a:stretch>
            <a:fillRect/>
          </a:stretch>
        </p:blipFill>
        <p:spPr>
          <a:xfrm>
            <a:off x="285117" y="1911342"/>
            <a:ext cx="4772193" cy="2901736"/>
          </a:xfrm>
          <a:prstGeom prst="rect">
            <a:avLst/>
          </a:prstGeom>
        </p:spPr>
      </p:pic>
      <p:pic>
        <p:nvPicPr>
          <p:cNvPr id="8" name="Picture 7" descr="Chart, box and whisker chart&#10;&#10;Description automatically generated">
            <a:extLst>
              <a:ext uri="{FF2B5EF4-FFF2-40B4-BE49-F238E27FC236}">
                <a16:creationId xmlns:a16="http://schemas.microsoft.com/office/drawing/2014/main" id="{8DA5F949-646B-BE32-057F-FC5B60568129}"/>
              </a:ext>
            </a:extLst>
          </p:cNvPr>
          <p:cNvPicPr>
            <a:picLocks noChangeAspect="1"/>
          </p:cNvPicPr>
          <p:nvPr/>
        </p:nvPicPr>
        <p:blipFill>
          <a:blip r:embed="rId4"/>
          <a:stretch>
            <a:fillRect/>
          </a:stretch>
        </p:blipFill>
        <p:spPr>
          <a:xfrm>
            <a:off x="4572001" y="1965723"/>
            <a:ext cx="4572000" cy="2847355"/>
          </a:xfrm>
          <a:prstGeom prst="rect">
            <a:avLst/>
          </a:prstGeom>
        </p:spPr>
      </p:pic>
      <p:sp>
        <p:nvSpPr>
          <p:cNvPr id="6" name="TextBox 5">
            <a:extLst>
              <a:ext uri="{FF2B5EF4-FFF2-40B4-BE49-F238E27FC236}">
                <a16:creationId xmlns:a16="http://schemas.microsoft.com/office/drawing/2014/main" id="{C182F5CA-6DBF-5FFA-B2D9-9333CAB8E4D0}"/>
              </a:ext>
            </a:extLst>
          </p:cNvPr>
          <p:cNvSpPr txBox="1"/>
          <p:nvPr/>
        </p:nvSpPr>
        <p:spPr>
          <a:xfrm>
            <a:off x="770426" y="1172678"/>
            <a:ext cx="6361315" cy="738664"/>
          </a:xfrm>
          <a:prstGeom prst="rect">
            <a:avLst/>
          </a:prstGeom>
          <a:noFill/>
        </p:spPr>
        <p:txBody>
          <a:bodyPr wrap="square">
            <a:spAutoFit/>
          </a:bodyPr>
          <a:lstStyle/>
          <a:p>
            <a:r>
              <a:rPr lang="en-US" altLang="zh-CN" dirty="0"/>
              <a:t>Q5.</a:t>
            </a:r>
            <a:r>
              <a:rPr lang="zh-CN" altLang="en-US" dirty="0"/>
              <a:t> </a:t>
            </a:r>
            <a:r>
              <a:rPr lang="en-US" altLang="zh-CN" dirty="0"/>
              <a:t>what is the difference between the first Hb after a single unit of blood </a:t>
            </a:r>
            <a:r>
              <a:rPr lang="en-US" dirty="0"/>
              <a:t>was given and the last Hb before the blood was given </a:t>
            </a:r>
            <a:r>
              <a:rPr lang="en-US" altLang="zh-CN" dirty="0"/>
              <a:t>in men compared with women ?</a:t>
            </a:r>
            <a:endParaRPr lang="en-US" dirty="0"/>
          </a:p>
        </p:txBody>
      </p:sp>
    </p:spTree>
    <p:extLst>
      <p:ext uri="{BB962C8B-B14F-4D97-AF65-F5344CB8AC3E}">
        <p14:creationId xmlns:p14="http://schemas.microsoft.com/office/powerpoint/2010/main" val="12288512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A47CE-F61C-CE40-8CAF-D66B25B8824B}"/>
              </a:ext>
            </a:extLst>
          </p:cNvPr>
          <p:cNvSpPr>
            <a:spLocks noGrp="1"/>
          </p:cNvSpPr>
          <p:nvPr>
            <p:ph type="title"/>
          </p:nvPr>
        </p:nvSpPr>
        <p:spPr/>
        <p:txBody>
          <a:bodyPr/>
          <a:lstStyle/>
          <a:p>
            <a:r>
              <a:rPr lang="en-TW" b="1" dirty="0">
                <a:latin typeface="Georgia" panose="02040502050405020303" pitchFamily="18" charset="0"/>
              </a:rPr>
              <a:t>Questions</a:t>
            </a:r>
          </a:p>
        </p:txBody>
      </p:sp>
      <p:sp>
        <p:nvSpPr>
          <p:cNvPr id="9" name="TextBox 8">
            <a:extLst>
              <a:ext uri="{FF2B5EF4-FFF2-40B4-BE49-F238E27FC236}">
                <a16:creationId xmlns:a16="http://schemas.microsoft.com/office/drawing/2014/main" id="{F1F578C4-90EB-A7A7-21A4-4CD10D4D922C}"/>
              </a:ext>
            </a:extLst>
          </p:cNvPr>
          <p:cNvSpPr txBox="1"/>
          <p:nvPr/>
        </p:nvSpPr>
        <p:spPr>
          <a:xfrm>
            <a:off x="817622" y="1528700"/>
            <a:ext cx="6479699" cy="584775"/>
          </a:xfrm>
          <a:prstGeom prst="rect">
            <a:avLst/>
          </a:prstGeom>
          <a:noFill/>
        </p:spPr>
        <p:txBody>
          <a:bodyPr wrap="square">
            <a:spAutoFit/>
          </a:bodyPr>
          <a:lstStyle/>
          <a:p>
            <a:r>
              <a:rPr lang="en-US" sz="1600" dirty="0"/>
              <a:t>For condition: after they have left the operating room, is our assumption right ?</a:t>
            </a:r>
          </a:p>
        </p:txBody>
      </p:sp>
      <p:sp>
        <p:nvSpPr>
          <p:cNvPr id="12" name="TextBox 11">
            <a:extLst>
              <a:ext uri="{FF2B5EF4-FFF2-40B4-BE49-F238E27FC236}">
                <a16:creationId xmlns:a16="http://schemas.microsoft.com/office/drawing/2014/main" id="{ED0458CB-8E22-1AB9-A416-02579A91A30A}"/>
              </a:ext>
            </a:extLst>
          </p:cNvPr>
          <p:cNvSpPr txBox="1"/>
          <p:nvPr/>
        </p:nvSpPr>
        <p:spPr>
          <a:xfrm>
            <a:off x="955962" y="2676603"/>
            <a:ext cx="6479700" cy="553998"/>
          </a:xfrm>
          <a:prstGeom prst="rect">
            <a:avLst/>
          </a:prstGeom>
          <a:noFill/>
        </p:spPr>
        <p:txBody>
          <a:bodyPr wrap="square">
            <a:spAutoFit/>
          </a:bodyPr>
          <a:lstStyle/>
          <a:p>
            <a:pPr marL="285750" indent="-285750">
              <a:buFont typeface="Arial" panose="020B0604020202020204" pitchFamily="34" charset="0"/>
              <a:buChar char="•"/>
            </a:pPr>
            <a:r>
              <a:rPr lang="en-US" sz="1600" dirty="0"/>
              <a:t>Time after the latest </a:t>
            </a:r>
            <a:r>
              <a:rPr lang="en-US" sz="1600" dirty="0" err="1"/>
              <a:t>outtime</a:t>
            </a:r>
            <a:r>
              <a:rPr lang="en-US" sz="1600" dirty="0"/>
              <a:t> of </a:t>
            </a:r>
            <a:r>
              <a:rPr lang="en-US" sz="1600" dirty="0" err="1"/>
              <a:t>careunit</a:t>
            </a:r>
            <a:r>
              <a:rPr lang="en-US" sz="1600" dirty="0"/>
              <a:t> = 'Cardiac Surgery’ </a:t>
            </a:r>
            <a:r>
              <a:rPr lang="en-US" dirty="0"/>
              <a:t>				(derive from the transfer table)</a:t>
            </a:r>
          </a:p>
        </p:txBody>
      </p:sp>
    </p:spTree>
    <p:extLst>
      <p:ext uri="{BB962C8B-B14F-4D97-AF65-F5344CB8AC3E}">
        <p14:creationId xmlns:p14="http://schemas.microsoft.com/office/powerpoint/2010/main" val="3512635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A47CE-F61C-CE40-8CAF-D66B25B8824B}"/>
              </a:ext>
            </a:extLst>
          </p:cNvPr>
          <p:cNvSpPr>
            <a:spLocks noGrp="1"/>
          </p:cNvSpPr>
          <p:nvPr>
            <p:ph type="title"/>
          </p:nvPr>
        </p:nvSpPr>
        <p:spPr/>
        <p:txBody>
          <a:bodyPr/>
          <a:lstStyle/>
          <a:p>
            <a:r>
              <a:rPr lang="en-TW" b="1" dirty="0">
                <a:latin typeface="Georgia" panose="02040502050405020303" pitchFamily="18" charset="0"/>
              </a:rPr>
              <a:t>Questions</a:t>
            </a:r>
          </a:p>
        </p:txBody>
      </p:sp>
      <p:sp>
        <p:nvSpPr>
          <p:cNvPr id="5" name="TextBox 4">
            <a:extLst>
              <a:ext uri="{FF2B5EF4-FFF2-40B4-BE49-F238E27FC236}">
                <a16:creationId xmlns:a16="http://schemas.microsoft.com/office/drawing/2014/main" id="{A8799293-9CE2-A8EB-01FB-5863AC8C8592}"/>
              </a:ext>
            </a:extLst>
          </p:cNvPr>
          <p:cNvSpPr txBox="1"/>
          <p:nvPr/>
        </p:nvSpPr>
        <p:spPr>
          <a:xfrm>
            <a:off x="746115" y="1611479"/>
            <a:ext cx="1172116" cy="338554"/>
          </a:xfrm>
          <a:prstGeom prst="rect">
            <a:avLst/>
          </a:prstGeom>
          <a:noFill/>
        </p:spPr>
        <p:txBody>
          <a:bodyPr wrap="none" rtlCol="0">
            <a:spAutoFit/>
          </a:bodyPr>
          <a:lstStyle/>
          <a:p>
            <a:r>
              <a:rPr lang="en-TW" sz="1600" dirty="0"/>
              <a:t>892 -&gt; 233</a:t>
            </a:r>
          </a:p>
        </p:txBody>
      </p:sp>
      <p:sp>
        <p:nvSpPr>
          <p:cNvPr id="7" name="TextBox 6">
            <a:extLst>
              <a:ext uri="{FF2B5EF4-FFF2-40B4-BE49-F238E27FC236}">
                <a16:creationId xmlns:a16="http://schemas.microsoft.com/office/drawing/2014/main" id="{E360E91F-8519-DE8D-6FFF-A61767938931}"/>
              </a:ext>
            </a:extLst>
          </p:cNvPr>
          <p:cNvSpPr txBox="1"/>
          <p:nvPr/>
        </p:nvSpPr>
        <p:spPr>
          <a:xfrm>
            <a:off x="746115" y="2279362"/>
            <a:ext cx="4850316" cy="584775"/>
          </a:xfrm>
          <a:prstGeom prst="rect">
            <a:avLst/>
          </a:prstGeom>
          <a:noFill/>
        </p:spPr>
        <p:txBody>
          <a:bodyPr wrap="square" rtlCol="0">
            <a:spAutoFit/>
          </a:bodyPr>
          <a:lstStyle/>
          <a:p>
            <a:pPr marL="285750" indent="-285750">
              <a:buFont typeface="Arial" panose="020B0604020202020204" pitchFamily="34" charset="0"/>
              <a:buChar char="•"/>
            </a:pPr>
            <a:r>
              <a:rPr lang="en-US" sz="1600" dirty="0"/>
              <a:t>L</a:t>
            </a:r>
            <a:r>
              <a:rPr lang="en-TW" sz="1600" dirty="0"/>
              <a:t>arge amounts of patients did not record the Hb before the blood transfusion</a:t>
            </a:r>
          </a:p>
        </p:txBody>
      </p:sp>
      <p:pic>
        <p:nvPicPr>
          <p:cNvPr id="6" name="Picture 5" descr="Graphical user interface, text, application&#10;&#10;Description automatically generated">
            <a:extLst>
              <a:ext uri="{FF2B5EF4-FFF2-40B4-BE49-F238E27FC236}">
                <a16:creationId xmlns:a16="http://schemas.microsoft.com/office/drawing/2014/main" id="{8C930B93-A9FD-4774-9985-76D0319B85AC}"/>
              </a:ext>
            </a:extLst>
          </p:cNvPr>
          <p:cNvPicPr>
            <a:picLocks noChangeAspect="1"/>
          </p:cNvPicPr>
          <p:nvPr/>
        </p:nvPicPr>
        <p:blipFill>
          <a:blip r:embed="rId2"/>
          <a:stretch>
            <a:fillRect/>
          </a:stretch>
        </p:blipFill>
        <p:spPr>
          <a:xfrm>
            <a:off x="618535" y="2982463"/>
            <a:ext cx="7353300" cy="1371600"/>
          </a:xfrm>
          <a:prstGeom prst="rect">
            <a:avLst/>
          </a:prstGeom>
        </p:spPr>
      </p:pic>
    </p:spTree>
    <p:extLst>
      <p:ext uri="{BB962C8B-B14F-4D97-AF65-F5344CB8AC3E}">
        <p14:creationId xmlns:p14="http://schemas.microsoft.com/office/powerpoint/2010/main" val="2389950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DA47CE-F61C-CE40-8CAF-D66B25B8824B}"/>
              </a:ext>
            </a:extLst>
          </p:cNvPr>
          <p:cNvSpPr>
            <a:spLocks noGrp="1"/>
          </p:cNvSpPr>
          <p:nvPr>
            <p:ph type="title"/>
          </p:nvPr>
        </p:nvSpPr>
        <p:spPr/>
        <p:txBody>
          <a:bodyPr/>
          <a:lstStyle/>
          <a:p>
            <a:r>
              <a:rPr lang="en-TW" b="1" dirty="0">
                <a:latin typeface="Georgia" panose="02040502050405020303" pitchFamily="18" charset="0"/>
              </a:rPr>
              <a:t>Questions</a:t>
            </a:r>
          </a:p>
        </p:txBody>
      </p:sp>
      <p:sp>
        <p:nvSpPr>
          <p:cNvPr id="9" name="TextBox 8">
            <a:extLst>
              <a:ext uri="{FF2B5EF4-FFF2-40B4-BE49-F238E27FC236}">
                <a16:creationId xmlns:a16="http://schemas.microsoft.com/office/drawing/2014/main" id="{F1F578C4-90EB-A7A7-21A4-4CD10D4D922C}"/>
              </a:ext>
            </a:extLst>
          </p:cNvPr>
          <p:cNvSpPr txBox="1"/>
          <p:nvPr/>
        </p:nvSpPr>
        <p:spPr>
          <a:xfrm>
            <a:off x="648393" y="1363872"/>
            <a:ext cx="6791498" cy="830997"/>
          </a:xfrm>
          <a:prstGeom prst="rect">
            <a:avLst/>
          </a:prstGeom>
          <a:noFill/>
        </p:spPr>
        <p:txBody>
          <a:bodyPr wrap="square">
            <a:spAutoFit/>
          </a:bodyPr>
          <a:lstStyle/>
          <a:p>
            <a:r>
              <a:rPr lang="en-US" altLang="zh-CN" sz="1600" dirty="0"/>
              <a:t>For Q5:</a:t>
            </a:r>
            <a:r>
              <a:rPr lang="zh-CN" altLang="en-US" sz="1600" dirty="0"/>
              <a:t> </a:t>
            </a:r>
            <a:r>
              <a:rPr lang="en-US" altLang="zh-CN" sz="1600" dirty="0"/>
              <a:t>what is the difference between the first Hb after </a:t>
            </a:r>
            <a:r>
              <a:rPr lang="en-US" altLang="zh-CN" sz="1600" dirty="0">
                <a:solidFill>
                  <a:srgbClr val="FF0000"/>
                </a:solidFill>
              </a:rPr>
              <a:t>a single unit of blood </a:t>
            </a:r>
            <a:r>
              <a:rPr lang="en-US" sz="1600" dirty="0"/>
              <a:t>was given and the last Hb before the blood was given </a:t>
            </a:r>
            <a:r>
              <a:rPr lang="en-US" altLang="zh-CN" sz="1600" dirty="0"/>
              <a:t>in men compared with women ?</a:t>
            </a:r>
            <a:endParaRPr lang="en-US" sz="1600" dirty="0"/>
          </a:p>
        </p:txBody>
      </p:sp>
      <p:sp>
        <p:nvSpPr>
          <p:cNvPr id="10" name="TextBox 9">
            <a:extLst>
              <a:ext uri="{FF2B5EF4-FFF2-40B4-BE49-F238E27FC236}">
                <a16:creationId xmlns:a16="http://schemas.microsoft.com/office/drawing/2014/main" id="{EE015875-9EA4-8DEA-449D-BEA0CC80DBCE}"/>
              </a:ext>
            </a:extLst>
          </p:cNvPr>
          <p:cNvSpPr txBox="1"/>
          <p:nvPr/>
        </p:nvSpPr>
        <p:spPr>
          <a:xfrm>
            <a:off x="720101" y="2571750"/>
            <a:ext cx="5798382" cy="1077218"/>
          </a:xfrm>
          <a:prstGeom prst="rect">
            <a:avLst/>
          </a:prstGeom>
          <a:noFill/>
        </p:spPr>
        <p:txBody>
          <a:bodyPr wrap="none" rtlCol="0">
            <a:spAutoFit/>
          </a:bodyPr>
          <a:lstStyle/>
          <a:p>
            <a:pPr marL="285750" indent="-285750">
              <a:buFont typeface="Arial" panose="020B0604020202020204" pitchFamily="34" charset="0"/>
              <a:buChar char="•"/>
            </a:pPr>
            <a:r>
              <a:rPr lang="en-US" sz="1600" dirty="0"/>
              <a:t>H</a:t>
            </a:r>
            <a:r>
              <a:rPr lang="en-TW" sz="1600" dirty="0"/>
              <a:t>ow to define a single unit of blood? </a:t>
            </a:r>
          </a:p>
          <a:p>
            <a:endParaRPr lang="en-TW" sz="1600" dirty="0"/>
          </a:p>
          <a:p>
            <a:pPr marL="285750" indent="-285750">
              <a:buFont typeface="Arial" panose="020B0604020202020204" pitchFamily="34" charset="0"/>
              <a:buChar char="•"/>
            </a:pPr>
            <a:r>
              <a:rPr lang="en-TW" sz="1600" dirty="0"/>
              <a:t>Currently we ignore the numeric value of blood was given.</a:t>
            </a:r>
          </a:p>
          <a:p>
            <a:r>
              <a:rPr lang="en-TW" sz="1600" dirty="0"/>
              <a:t>difference between Hb = first Hb – last Hb</a:t>
            </a:r>
          </a:p>
        </p:txBody>
      </p:sp>
    </p:spTree>
    <p:extLst>
      <p:ext uri="{BB962C8B-B14F-4D97-AF65-F5344CB8AC3E}">
        <p14:creationId xmlns:p14="http://schemas.microsoft.com/office/powerpoint/2010/main" val="6084448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27"/>
          <p:cNvSpPr/>
          <p:nvPr/>
        </p:nvSpPr>
        <p:spPr>
          <a:xfrm>
            <a:off x="1681050" y="1913250"/>
            <a:ext cx="6086700" cy="1621800"/>
          </a:xfrm>
          <a:prstGeom prst="rect">
            <a:avLst/>
          </a:prstGeom>
          <a:noFill/>
          <a:ln w="9525" cap="flat" cmpd="sng">
            <a:solidFill>
              <a:schemeClr val="lt1"/>
            </a:solidFill>
            <a:prstDash val="solid"/>
            <a:round/>
            <a:headEnd type="none" w="sm" len="sm"/>
            <a:tailEnd type="none" w="sm" len="sm"/>
          </a:ln>
          <a:effectLst>
            <a:outerShdw blurRad="57150" dist="19050" dir="5400000" algn="bl" rotWithShape="0">
              <a:srgbClr val="FFFFFF">
                <a:alpha val="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3600" b="1" dirty="0">
                <a:solidFill>
                  <a:schemeClr val="lt1"/>
                </a:solidFill>
                <a:latin typeface="Georgia"/>
                <a:ea typeface="Georgia"/>
                <a:cs typeface="Georgia"/>
                <a:sym typeface="Georgia"/>
              </a:rPr>
              <a:t>Thank you!</a:t>
            </a:r>
            <a:endParaRPr sz="3600" b="1" dirty="0">
              <a:solidFill>
                <a:schemeClr val="lt1"/>
              </a:solidFill>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altLang="zh-CN" sz="2400" b="1" dirty="0">
                <a:latin typeface="Georgia" panose="02040502050405020303" pitchFamily="18" charset="0"/>
              </a:rPr>
              <a:t>Preliminary</a:t>
            </a:r>
            <a:r>
              <a:rPr lang="zh-CN" altLang="en-US" sz="2400" b="1" dirty="0">
                <a:latin typeface="Georgia" panose="02040502050405020303" pitchFamily="18" charset="0"/>
              </a:rPr>
              <a:t> </a:t>
            </a:r>
            <a:r>
              <a:rPr lang="en-US" altLang="zh-CN" sz="2400" b="1" dirty="0">
                <a:latin typeface="Georgia" panose="02040502050405020303" pitchFamily="18" charset="0"/>
              </a:rPr>
              <a:t>questions</a:t>
            </a:r>
            <a:endParaRPr lang="en-US" sz="2400" b="1" dirty="0">
              <a:latin typeface="Georgia" panose="02040502050405020303" pitchFamily="18" charset="0"/>
              <a:ea typeface="Georgia"/>
              <a:cs typeface="Times New Roman" panose="02020603050405020304" pitchFamily="18" charset="0"/>
              <a:sym typeface="Georgia"/>
            </a:endParaRPr>
          </a:p>
        </p:txBody>
      </p:sp>
      <p:sp>
        <p:nvSpPr>
          <p:cNvPr id="2" name="TextBox 1">
            <a:extLst>
              <a:ext uri="{FF2B5EF4-FFF2-40B4-BE49-F238E27FC236}">
                <a16:creationId xmlns:a16="http://schemas.microsoft.com/office/drawing/2014/main" id="{FE08D741-7BEB-870C-B5EF-C7F9C3926210}"/>
              </a:ext>
            </a:extLst>
          </p:cNvPr>
          <p:cNvSpPr txBox="1"/>
          <p:nvPr/>
        </p:nvSpPr>
        <p:spPr>
          <a:xfrm>
            <a:off x="407321" y="1297499"/>
            <a:ext cx="7971907" cy="3754874"/>
          </a:xfrm>
          <a:prstGeom prst="rect">
            <a:avLst/>
          </a:prstGeom>
          <a:noFill/>
        </p:spPr>
        <p:txBody>
          <a:bodyPr wrap="square" rtlCol="0">
            <a:spAutoFit/>
          </a:bodyPr>
          <a:lstStyle/>
          <a:p>
            <a:r>
              <a:rPr lang="en-US" altLang="zh-CN" dirty="0"/>
              <a:t>In patients having open heart surgery after they have left the operating room:</a:t>
            </a:r>
          </a:p>
          <a:p>
            <a:endParaRPr lang="en-US" altLang="zh-CN" dirty="0"/>
          </a:p>
          <a:p>
            <a:r>
              <a:rPr lang="en-US" altLang="zh-CN" dirty="0"/>
              <a:t>1.  what is the last measured red </a:t>
            </a:r>
            <a:r>
              <a:rPr lang="en-US" dirty="0"/>
              <a:t>cell (expressed as hemoglobin(Hb)) before the first blood transfusion is given?</a:t>
            </a:r>
          </a:p>
          <a:p>
            <a:endParaRPr lang="en-US" dirty="0"/>
          </a:p>
          <a:p>
            <a:r>
              <a:rPr lang="en-US" altLang="zh-CN" dirty="0"/>
              <a:t>2.</a:t>
            </a:r>
            <a:r>
              <a:rPr lang="zh-CN" altLang="en-US" dirty="0"/>
              <a:t> </a:t>
            </a:r>
            <a:r>
              <a:rPr lang="en-US" altLang="zh-CN" dirty="0"/>
              <a:t> when the first act of blood transfusion is performed, how many units of blood(red cells/paced red cell) are given</a:t>
            </a:r>
            <a:r>
              <a:rPr lang="en-US" dirty="0"/>
              <a:t>?</a:t>
            </a:r>
          </a:p>
          <a:p>
            <a:endParaRPr lang="en-US" dirty="0"/>
          </a:p>
          <a:p>
            <a:r>
              <a:rPr lang="en-US" altLang="zh-CN" dirty="0"/>
              <a:t>3. what is the last Hb before a blood transfusion is given in men compared with women?</a:t>
            </a:r>
          </a:p>
          <a:p>
            <a:endParaRPr lang="en-US" dirty="0"/>
          </a:p>
          <a:p>
            <a:r>
              <a:rPr lang="en-US" altLang="zh-CN" dirty="0"/>
              <a:t>4.  what is the difference between the first Hb after the b</a:t>
            </a:r>
            <a:r>
              <a:rPr lang="en-US" dirty="0"/>
              <a:t>lood was given and the last Hb before the blood was given ?</a:t>
            </a:r>
          </a:p>
          <a:p>
            <a:endParaRPr lang="en-US" dirty="0"/>
          </a:p>
          <a:p>
            <a:r>
              <a:rPr lang="en-US" altLang="zh-CN" dirty="0"/>
              <a:t>5.</a:t>
            </a:r>
            <a:r>
              <a:rPr lang="zh-CN" altLang="en-US" dirty="0"/>
              <a:t> </a:t>
            </a:r>
            <a:r>
              <a:rPr lang="en-US" altLang="zh-CN" dirty="0"/>
              <a:t>what is the difference between the first Hb after a single unit of blood </a:t>
            </a:r>
            <a:r>
              <a:rPr lang="en-US" dirty="0"/>
              <a:t>was given and the last Hb before the blood was given </a:t>
            </a:r>
            <a:r>
              <a:rPr lang="en-US" altLang="zh-CN" dirty="0"/>
              <a:t>in men compared with women ?</a:t>
            </a:r>
            <a:endParaRPr lang="en-US" dirty="0"/>
          </a:p>
          <a:p>
            <a:endParaRPr lang="en-US" dirty="0"/>
          </a:p>
          <a:p>
            <a:endParaRPr lang="en-TW" dirty="0"/>
          </a:p>
        </p:txBody>
      </p:sp>
    </p:spTree>
    <p:extLst>
      <p:ext uri="{BB962C8B-B14F-4D97-AF65-F5344CB8AC3E}">
        <p14:creationId xmlns:p14="http://schemas.microsoft.com/office/powerpoint/2010/main" val="20841385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altLang="zh-CN" sz="2400" b="1" dirty="0">
                <a:latin typeface="Georgia" panose="02040502050405020303" pitchFamily="18" charset="0"/>
              </a:rPr>
              <a:t>Preliminary</a:t>
            </a:r>
            <a:r>
              <a:rPr lang="zh-CN" altLang="en-US" sz="2400" b="1" dirty="0">
                <a:latin typeface="Georgia" panose="02040502050405020303" pitchFamily="18" charset="0"/>
              </a:rPr>
              <a:t> </a:t>
            </a:r>
            <a:r>
              <a:rPr lang="en-US" altLang="zh-CN" sz="2400" b="1" dirty="0">
                <a:latin typeface="Georgia" panose="02040502050405020303" pitchFamily="18" charset="0"/>
              </a:rPr>
              <a:t>questions</a:t>
            </a:r>
            <a:endParaRPr lang="en-US" sz="2400" b="1" dirty="0">
              <a:latin typeface="Georgia"/>
              <a:ea typeface="Georgia"/>
              <a:cs typeface="Times New Roman" panose="02020603050405020304" pitchFamily="18" charset="0"/>
              <a:sym typeface="Georgia"/>
            </a:endParaRPr>
          </a:p>
        </p:txBody>
      </p:sp>
      <p:sp>
        <p:nvSpPr>
          <p:cNvPr id="2" name="TextBox 1">
            <a:extLst>
              <a:ext uri="{FF2B5EF4-FFF2-40B4-BE49-F238E27FC236}">
                <a16:creationId xmlns:a16="http://schemas.microsoft.com/office/drawing/2014/main" id="{E6413B2E-333A-1451-FDFB-E4D2B4E2CB68}"/>
              </a:ext>
            </a:extLst>
          </p:cNvPr>
          <p:cNvSpPr txBox="1"/>
          <p:nvPr/>
        </p:nvSpPr>
        <p:spPr>
          <a:xfrm>
            <a:off x="496888" y="1543396"/>
            <a:ext cx="13111282" cy="2677656"/>
          </a:xfrm>
          <a:prstGeom prst="rect">
            <a:avLst/>
          </a:prstGeom>
          <a:noFill/>
        </p:spPr>
        <p:txBody>
          <a:bodyPr wrap="none" rtlCol="0">
            <a:spAutoFit/>
          </a:bodyPr>
          <a:lstStyle/>
          <a:p>
            <a:r>
              <a:rPr lang="en-TW" dirty="0"/>
              <a:t>For condition:</a:t>
            </a:r>
          </a:p>
          <a:p>
            <a:endParaRPr lang="en-TW" dirty="0"/>
          </a:p>
          <a:p>
            <a:pPr marL="285750" indent="-285750">
              <a:buFont typeface="Arial" panose="020B0604020202020204" pitchFamily="34" charset="0"/>
              <a:buChar char="•"/>
            </a:pPr>
            <a:r>
              <a:rPr lang="en-US" dirty="0"/>
              <a:t>Patient having open heart surgery: cohort of patient with CABG</a:t>
            </a:r>
          </a:p>
          <a:p>
            <a:pPr marL="285750" indent="-285750">
              <a:buFont typeface="Arial" panose="020B0604020202020204" pitchFamily="34" charset="0"/>
              <a:buChar char="•"/>
            </a:pPr>
            <a:r>
              <a:rPr lang="en-US" dirty="0"/>
              <a:t>After they have left the operating room: time after the latest </a:t>
            </a:r>
            <a:r>
              <a:rPr lang="en-US" dirty="0" err="1"/>
              <a:t>outtime</a:t>
            </a:r>
            <a:r>
              <a:rPr lang="en-US" dirty="0"/>
              <a:t> of </a:t>
            </a:r>
            <a:r>
              <a:rPr lang="en-US" dirty="0" err="1"/>
              <a:t>careunit</a:t>
            </a:r>
            <a:r>
              <a:rPr lang="en-US" dirty="0"/>
              <a:t> = 'Cardiac Surgery’ </a:t>
            </a:r>
          </a:p>
          <a:p>
            <a:pPr lvl="1"/>
            <a:r>
              <a:rPr lang="en-US" dirty="0"/>
              <a:t>														</a:t>
            </a:r>
            <a:endParaRPr lang="en-TW" dirty="0"/>
          </a:p>
          <a:p>
            <a:endParaRPr lang="en-TW" dirty="0"/>
          </a:p>
          <a:p>
            <a:r>
              <a:rPr lang="en-TW" dirty="0"/>
              <a:t>For corresponding tests:</a:t>
            </a:r>
          </a:p>
          <a:p>
            <a:endParaRPr lang="en-TW" dirty="0"/>
          </a:p>
          <a:p>
            <a:pPr marL="285750" indent="-285750">
              <a:buFont typeface="Arial" panose="020B0604020202020204" pitchFamily="34" charset="0"/>
              <a:buChar char="•"/>
            </a:pPr>
            <a:r>
              <a:rPr lang="en-US" dirty="0"/>
              <a:t>Hemoglobin(Hb) : the measured hemoglobin(from lab table in </a:t>
            </a:r>
            <a:r>
              <a:rPr lang="en-US" dirty="0" err="1"/>
              <a:t>mimic_hosp</a:t>
            </a:r>
            <a:r>
              <a:rPr lang="en-US" dirty="0"/>
              <a:t>)</a:t>
            </a:r>
          </a:p>
          <a:p>
            <a:pPr marL="285750" indent="-285750">
              <a:buFont typeface="Arial" panose="020B0604020202020204" pitchFamily="34" charset="0"/>
              <a:buChar char="•"/>
            </a:pPr>
            <a:r>
              <a:rPr lang="en-US" dirty="0"/>
              <a:t>Blood transfusion : packed red blood</a:t>
            </a:r>
            <a:r>
              <a:rPr lang="zh-CN" altLang="en-US" dirty="0"/>
              <a:t> </a:t>
            </a:r>
            <a:r>
              <a:rPr lang="en-US" dirty="0"/>
              <a:t>cell (from </a:t>
            </a:r>
            <a:r>
              <a:rPr lang="en-US" dirty="0" err="1"/>
              <a:t>inputevent</a:t>
            </a:r>
            <a:r>
              <a:rPr lang="en-US" dirty="0"/>
              <a:t> table in </a:t>
            </a:r>
            <a:r>
              <a:rPr lang="en-US" dirty="0" err="1"/>
              <a:t>mimic_icu</a:t>
            </a:r>
            <a:r>
              <a:rPr lang="en-US" dirty="0"/>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TW" dirty="0"/>
          </a:p>
        </p:txBody>
      </p:sp>
    </p:spTree>
    <p:extLst>
      <p:ext uri="{BB962C8B-B14F-4D97-AF65-F5344CB8AC3E}">
        <p14:creationId xmlns:p14="http://schemas.microsoft.com/office/powerpoint/2010/main" val="7688331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sz="2400" b="1" dirty="0">
                <a:latin typeface="Georgia" panose="02040502050405020303" pitchFamily="18" charset="0"/>
                <a:ea typeface="Georgia"/>
                <a:cs typeface="Times New Roman" panose="02020603050405020304" pitchFamily="18" charset="0"/>
                <a:sym typeface="Georgia"/>
              </a:rPr>
              <a:t>EDA-</a:t>
            </a:r>
            <a:r>
              <a:rPr lang="en-TW" sz="2400" b="1" dirty="0">
                <a:latin typeface="Georgia" panose="02040502050405020303" pitchFamily="18" charset="0"/>
              </a:rPr>
              <a:t> first blood transfusion</a:t>
            </a:r>
            <a:endParaRPr lang="en-US" sz="2400" b="1" dirty="0">
              <a:latin typeface="Georgia" panose="02040502050405020303" pitchFamily="18" charset="0"/>
              <a:ea typeface="Georgia"/>
              <a:cs typeface="Times New Roman" panose="02020603050405020304" pitchFamily="18" charset="0"/>
              <a:sym typeface="Georgia"/>
            </a:endParaRPr>
          </a:p>
        </p:txBody>
      </p:sp>
      <p:sp>
        <p:nvSpPr>
          <p:cNvPr id="5" name="TextBox 4">
            <a:extLst>
              <a:ext uri="{FF2B5EF4-FFF2-40B4-BE49-F238E27FC236}">
                <a16:creationId xmlns:a16="http://schemas.microsoft.com/office/drawing/2014/main" id="{6B8E3044-46B3-B064-4BCC-DCC3ABF4E7E9}"/>
              </a:ext>
            </a:extLst>
          </p:cNvPr>
          <p:cNvSpPr txBox="1"/>
          <p:nvPr/>
        </p:nvSpPr>
        <p:spPr>
          <a:xfrm>
            <a:off x="631767" y="1228911"/>
            <a:ext cx="6035040" cy="523220"/>
          </a:xfrm>
          <a:prstGeom prst="rect">
            <a:avLst/>
          </a:prstGeom>
          <a:noFill/>
        </p:spPr>
        <p:txBody>
          <a:bodyPr wrap="square">
            <a:spAutoFit/>
          </a:bodyPr>
          <a:lstStyle/>
          <a:p>
            <a:r>
              <a:rPr lang="en-US" altLang="zh-CN" dirty="0"/>
              <a:t>Q2.</a:t>
            </a:r>
            <a:r>
              <a:rPr lang="zh-CN" altLang="en-US" dirty="0"/>
              <a:t> </a:t>
            </a:r>
            <a:r>
              <a:rPr lang="en-US" altLang="zh-CN" dirty="0"/>
              <a:t> when the first act of blood transfusion is performed, how many units of blood(red cells/paced red cell) are given</a:t>
            </a:r>
            <a:r>
              <a:rPr lang="en-US" dirty="0"/>
              <a:t>?</a:t>
            </a:r>
          </a:p>
        </p:txBody>
      </p:sp>
      <p:pic>
        <p:nvPicPr>
          <p:cNvPr id="7" name="Picture 6">
            <a:extLst>
              <a:ext uri="{FF2B5EF4-FFF2-40B4-BE49-F238E27FC236}">
                <a16:creationId xmlns:a16="http://schemas.microsoft.com/office/drawing/2014/main" id="{D935591B-15F5-0BAA-4FDD-37DCC4EAFE79}"/>
              </a:ext>
            </a:extLst>
          </p:cNvPr>
          <p:cNvPicPr>
            <a:picLocks noChangeAspect="1"/>
          </p:cNvPicPr>
          <p:nvPr/>
        </p:nvPicPr>
        <p:blipFill>
          <a:blip r:embed="rId3"/>
          <a:stretch>
            <a:fillRect/>
          </a:stretch>
        </p:blipFill>
        <p:spPr>
          <a:xfrm>
            <a:off x="894556" y="1682238"/>
            <a:ext cx="7617677" cy="3364474"/>
          </a:xfrm>
          <a:prstGeom prst="rect">
            <a:avLst/>
          </a:prstGeom>
        </p:spPr>
      </p:pic>
    </p:spTree>
    <p:extLst>
      <p:ext uri="{BB962C8B-B14F-4D97-AF65-F5344CB8AC3E}">
        <p14:creationId xmlns:p14="http://schemas.microsoft.com/office/powerpoint/2010/main" val="4002091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sz="2400" b="1" dirty="0">
                <a:latin typeface="Georgia" panose="02040502050405020303" pitchFamily="18" charset="0"/>
                <a:ea typeface="Georgia"/>
                <a:cs typeface="Times New Roman" panose="02020603050405020304" pitchFamily="18" charset="0"/>
                <a:sym typeface="Georgia"/>
              </a:rPr>
              <a:t>EDA-</a:t>
            </a:r>
            <a:r>
              <a:rPr lang="en-TW" sz="2400" b="1" dirty="0">
                <a:latin typeface="Georgia" panose="02040502050405020303" pitchFamily="18" charset="0"/>
              </a:rPr>
              <a:t> first blood transfusion</a:t>
            </a:r>
            <a:endParaRPr lang="en-US" sz="2400" b="1" dirty="0">
              <a:latin typeface="Georgia" panose="02040502050405020303" pitchFamily="18" charset="0"/>
              <a:ea typeface="Georgia"/>
              <a:cs typeface="Times New Roman" panose="02020603050405020304" pitchFamily="18" charset="0"/>
              <a:sym typeface="Georgia"/>
            </a:endParaRPr>
          </a:p>
        </p:txBody>
      </p:sp>
      <p:pic>
        <p:nvPicPr>
          <p:cNvPr id="7" name="Picture 6" descr="Chart, histogram&#10;&#10;Description automatically generated">
            <a:extLst>
              <a:ext uri="{FF2B5EF4-FFF2-40B4-BE49-F238E27FC236}">
                <a16:creationId xmlns:a16="http://schemas.microsoft.com/office/drawing/2014/main" id="{8C112A48-F02D-36F5-5F79-77E3B047C0E7}"/>
              </a:ext>
            </a:extLst>
          </p:cNvPr>
          <p:cNvPicPr>
            <a:picLocks noChangeAspect="1"/>
          </p:cNvPicPr>
          <p:nvPr/>
        </p:nvPicPr>
        <p:blipFill>
          <a:blip r:embed="rId3"/>
          <a:stretch>
            <a:fillRect/>
          </a:stretch>
        </p:blipFill>
        <p:spPr>
          <a:xfrm>
            <a:off x="2770014" y="1456238"/>
            <a:ext cx="5328292" cy="3347865"/>
          </a:xfrm>
          <a:prstGeom prst="rect">
            <a:avLst/>
          </a:prstGeom>
        </p:spPr>
      </p:pic>
      <p:pic>
        <p:nvPicPr>
          <p:cNvPr id="4" name="Picture 3" descr="A picture containing chart&#10;&#10;Description automatically generated">
            <a:extLst>
              <a:ext uri="{FF2B5EF4-FFF2-40B4-BE49-F238E27FC236}">
                <a16:creationId xmlns:a16="http://schemas.microsoft.com/office/drawing/2014/main" id="{205E4479-CF64-BDC2-39C4-C2438A193275}"/>
              </a:ext>
            </a:extLst>
          </p:cNvPr>
          <p:cNvPicPr>
            <a:picLocks noChangeAspect="1"/>
          </p:cNvPicPr>
          <p:nvPr/>
        </p:nvPicPr>
        <p:blipFill>
          <a:blip r:embed="rId4"/>
          <a:stretch>
            <a:fillRect/>
          </a:stretch>
        </p:blipFill>
        <p:spPr>
          <a:xfrm>
            <a:off x="920838" y="1377746"/>
            <a:ext cx="1415039" cy="2963933"/>
          </a:xfrm>
          <a:prstGeom prst="rect">
            <a:avLst/>
          </a:prstGeom>
        </p:spPr>
      </p:pic>
    </p:spTree>
    <p:extLst>
      <p:ext uri="{BB962C8B-B14F-4D97-AF65-F5344CB8AC3E}">
        <p14:creationId xmlns:p14="http://schemas.microsoft.com/office/powerpoint/2010/main" val="4267603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sz="2400" b="1" dirty="0">
                <a:latin typeface="Georgia"/>
                <a:ea typeface="Georgia"/>
                <a:cs typeface="Times New Roman" panose="02020603050405020304" pitchFamily="18" charset="0"/>
                <a:sym typeface="Georgia"/>
              </a:rPr>
              <a:t>EDA- last measured hemoglobin</a:t>
            </a:r>
          </a:p>
        </p:txBody>
      </p:sp>
      <p:sp>
        <p:nvSpPr>
          <p:cNvPr id="5" name="TextBox 4">
            <a:extLst>
              <a:ext uri="{FF2B5EF4-FFF2-40B4-BE49-F238E27FC236}">
                <a16:creationId xmlns:a16="http://schemas.microsoft.com/office/drawing/2014/main" id="{517847BC-3B88-C77E-39BE-61B2C01293FE}"/>
              </a:ext>
            </a:extLst>
          </p:cNvPr>
          <p:cNvSpPr txBox="1"/>
          <p:nvPr/>
        </p:nvSpPr>
        <p:spPr>
          <a:xfrm>
            <a:off x="615142" y="1282336"/>
            <a:ext cx="6093229" cy="523220"/>
          </a:xfrm>
          <a:prstGeom prst="rect">
            <a:avLst/>
          </a:prstGeom>
          <a:noFill/>
        </p:spPr>
        <p:txBody>
          <a:bodyPr wrap="square">
            <a:spAutoFit/>
          </a:bodyPr>
          <a:lstStyle/>
          <a:p>
            <a:r>
              <a:rPr lang="en-US" altLang="zh-CN" dirty="0"/>
              <a:t>Q1.  what is the last measured red </a:t>
            </a:r>
            <a:r>
              <a:rPr lang="en-US" dirty="0"/>
              <a:t>cell (expressed as hemoglobin(Hb)) before the first blood transfusion is given?</a:t>
            </a:r>
          </a:p>
        </p:txBody>
      </p:sp>
      <p:pic>
        <p:nvPicPr>
          <p:cNvPr id="7" name="Picture 6" descr="Table&#10;&#10;Description automatically generated">
            <a:extLst>
              <a:ext uri="{FF2B5EF4-FFF2-40B4-BE49-F238E27FC236}">
                <a16:creationId xmlns:a16="http://schemas.microsoft.com/office/drawing/2014/main" id="{C05CDFD2-CF8E-E318-7A80-21A07F09009D}"/>
              </a:ext>
            </a:extLst>
          </p:cNvPr>
          <p:cNvPicPr>
            <a:picLocks noChangeAspect="1"/>
          </p:cNvPicPr>
          <p:nvPr/>
        </p:nvPicPr>
        <p:blipFill>
          <a:blip r:embed="rId3"/>
          <a:stretch>
            <a:fillRect/>
          </a:stretch>
        </p:blipFill>
        <p:spPr>
          <a:xfrm>
            <a:off x="1168400" y="1805556"/>
            <a:ext cx="5290589" cy="3217784"/>
          </a:xfrm>
          <a:prstGeom prst="rect">
            <a:avLst/>
          </a:prstGeom>
        </p:spPr>
      </p:pic>
    </p:spTree>
    <p:extLst>
      <p:ext uri="{BB962C8B-B14F-4D97-AF65-F5344CB8AC3E}">
        <p14:creationId xmlns:p14="http://schemas.microsoft.com/office/powerpoint/2010/main" val="3649054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EEF4C-1790-6AC4-09DD-4C37ECEE400E}"/>
              </a:ext>
            </a:extLst>
          </p:cNvPr>
          <p:cNvSpPr>
            <a:spLocks noGrp="1"/>
          </p:cNvSpPr>
          <p:nvPr>
            <p:ph type="title"/>
          </p:nvPr>
        </p:nvSpPr>
        <p:spPr/>
        <p:txBody>
          <a:bodyPr/>
          <a:lstStyle/>
          <a:p>
            <a:r>
              <a:rPr lang="en-US" b="1" dirty="0">
                <a:latin typeface="Georgia"/>
                <a:ea typeface="Georgia"/>
                <a:cs typeface="Times New Roman" panose="02020603050405020304" pitchFamily="18" charset="0"/>
                <a:sym typeface="Georgia"/>
              </a:rPr>
              <a:t>EDA- last measured hemoglobin</a:t>
            </a:r>
            <a:endParaRPr lang="en-TW" dirty="0"/>
          </a:p>
        </p:txBody>
      </p:sp>
      <p:pic>
        <p:nvPicPr>
          <p:cNvPr id="3" name="Picture 2">
            <a:extLst>
              <a:ext uri="{FF2B5EF4-FFF2-40B4-BE49-F238E27FC236}">
                <a16:creationId xmlns:a16="http://schemas.microsoft.com/office/drawing/2014/main" id="{4330D1DA-E18D-0BD3-5AB4-CD68CCE7A313}"/>
              </a:ext>
            </a:extLst>
          </p:cNvPr>
          <p:cNvPicPr>
            <a:picLocks noChangeAspect="1"/>
          </p:cNvPicPr>
          <p:nvPr/>
        </p:nvPicPr>
        <p:blipFill>
          <a:blip r:embed="rId2"/>
          <a:stretch>
            <a:fillRect/>
          </a:stretch>
        </p:blipFill>
        <p:spPr>
          <a:xfrm>
            <a:off x="886460" y="2571750"/>
            <a:ext cx="6578600" cy="1155700"/>
          </a:xfrm>
          <a:prstGeom prst="rect">
            <a:avLst/>
          </a:prstGeom>
        </p:spPr>
      </p:pic>
    </p:spTree>
    <p:extLst>
      <p:ext uri="{BB962C8B-B14F-4D97-AF65-F5344CB8AC3E}">
        <p14:creationId xmlns:p14="http://schemas.microsoft.com/office/powerpoint/2010/main" val="42908551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sz="2400" b="1" dirty="0">
                <a:latin typeface="Georgia"/>
                <a:ea typeface="Georgia"/>
                <a:cs typeface="Times New Roman" panose="02020603050405020304" pitchFamily="18" charset="0"/>
                <a:sym typeface="Georgia"/>
              </a:rPr>
              <a:t>EDA- last measured hemoglobin</a:t>
            </a:r>
          </a:p>
        </p:txBody>
      </p:sp>
      <p:pic>
        <p:nvPicPr>
          <p:cNvPr id="5" name="Picture 4" descr="Chart, histogram&#10;&#10;Description automatically generated">
            <a:extLst>
              <a:ext uri="{FF2B5EF4-FFF2-40B4-BE49-F238E27FC236}">
                <a16:creationId xmlns:a16="http://schemas.microsoft.com/office/drawing/2014/main" id="{87CDDBF8-7A2E-2DE7-2700-4D27C556D630}"/>
              </a:ext>
            </a:extLst>
          </p:cNvPr>
          <p:cNvPicPr>
            <a:picLocks noChangeAspect="1"/>
          </p:cNvPicPr>
          <p:nvPr/>
        </p:nvPicPr>
        <p:blipFill>
          <a:blip r:embed="rId3"/>
          <a:stretch>
            <a:fillRect/>
          </a:stretch>
        </p:blipFill>
        <p:spPr>
          <a:xfrm>
            <a:off x="594994" y="1880279"/>
            <a:ext cx="4774331" cy="2817638"/>
          </a:xfrm>
          <a:prstGeom prst="rect">
            <a:avLst/>
          </a:prstGeom>
        </p:spPr>
      </p:pic>
      <p:pic>
        <p:nvPicPr>
          <p:cNvPr id="7" name="Picture 6" descr="Chart&#10;&#10;Description automatically generated">
            <a:extLst>
              <a:ext uri="{FF2B5EF4-FFF2-40B4-BE49-F238E27FC236}">
                <a16:creationId xmlns:a16="http://schemas.microsoft.com/office/drawing/2014/main" id="{B008CB19-E139-04C2-8C30-53E97EB4F304}"/>
              </a:ext>
            </a:extLst>
          </p:cNvPr>
          <p:cNvPicPr>
            <a:picLocks noChangeAspect="1"/>
          </p:cNvPicPr>
          <p:nvPr/>
        </p:nvPicPr>
        <p:blipFill>
          <a:blip r:embed="rId4"/>
          <a:stretch>
            <a:fillRect/>
          </a:stretch>
        </p:blipFill>
        <p:spPr>
          <a:xfrm>
            <a:off x="5123476" y="2181513"/>
            <a:ext cx="3707173" cy="2215169"/>
          </a:xfrm>
          <a:prstGeom prst="rect">
            <a:avLst/>
          </a:prstGeom>
        </p:spPr>
      </p:pic>
      <p:sp>
        <p:nvSpPr>
          <p:cNvPr id="8" name="TextBox 7">
            <a:extLst>
              <a:ext uri="{FF2B5EF4-FFF2-40B4-BE49-F238E27FC236}">
                <a16:creationId xmlns:a16="http://schemas.microsoft.com/office/drawing/2014/main" id="{A61CCB10-F345-462D-79CF-1238357BD97E}"/>
              </a:ext>
            </a:extLst>
          </p:cNvPr>
          <p:cNvSpPr txBox="1"/>
          <p:nvPr/>
        </p:nvSpPr>
        <p:spPr>
          <a:xfrm>
            <a:off x="665018" y="1268851"/>
            <a:ext cx="7024255" cy="523220"/>
          </a:xfrm>
          <a:prstGeom prst="rect">
            <a:avLst/>
          </a:prstGeom>
          <a:noFill/>
        </p:spPr>
        <p:txBody>
          <a:bodyPr wrap="square">
            <a:spAutoFit/>
          </a:bodyPr>
          <a:lstStyle/>
          <a:p>
            <a:r>
              <a:rPr lang="en-US" altLang="zh-CN" dirty="0"/>
              <a:t>Q1.  what is the last measured red </a:t>
            </a:r>
            <a:r>
              <a:rPr lang="en-US" dirty="0"/>
              <a:t>cell (expressed as hemoglobin(Hb)) before the first blood transfusion is given?</a:t>
            </a:r>
          </a:p>
        </p:txBody>
      </p:sp>
    </p:spTree>
    <p:extLst>
      <p:ext uri="{BB962C8B-B14F-4D97-AF65-F5344CB8AC3E}">
        <p14:creationId xmlns:p14="http://schemas.microsoft.com/office/powerpoint/2010/main" val="1124821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3" name="Google Shape;87;p18">
            <a:extLst>
              <a:ext uri="{FF2B5EF4-FFF2-40B4-BE49-F238E27FC236}">
                <a16:creationId xmlns:a16="http://schemas.microsoft.com/office/drawing/2014/main" id="{47C9C6F1-F2E7-952C-EC11-A68BBC0D19EB}"/>
              </a:ext>
            </a:extLst>
          </p:cNvPr>
          <p:cNvSpPr txBox="1">
            <a:spLocks noGrp="1"/>
          </p:cNvSpPr>
          <p:nvPr>
            <p:ph type="title"/>
          </p:nvPr>
        </p:nvSpPr>
        <p:spPr>
          <a:xfrm>
            <a:off x="496888" y="409575"/>
            <a:ext cx="6480175" cy="555625"/>
          </a:xfrm>
          <a:prstGeom prst="rect">
            <a:avLst/>
          </a:prstGeom>
        </p:spPr>
        <p:txBody>
          <a:bodyPr spcFirstLastPara="1" wrap="square" lIns="91425" tIns="45700" rIns="91425" bIns="45700" anchor="ctr" anchorCtr="0">
            <a:normAutofit/>
          </a:bodyPr>
          <a:lstStyle/>
          <a:p>
            <a:pPr lvl="0">
              <a:lnSpc>
                <a:spcPct val="115000"/>
              </a:lnSpc>
              <a:spcBef>
                <a:spcPts val="280"/>
              </a:spcBef>
            </a:pPr>
            <a:r>
              <a:rPr lang="en-US" sz="2400" b="1" dirty="0">
                <a:latin typeface="Georgia"/>
                <a:ea typeface="Georgia"/>
                <a:cs typeface="Times New Roman" panose="02020603050405020304" pitchFamily="18" charset="0"/>
                <a:sym typeface="Georgia"/>
              </a:rPr>
              <a:t>EDA -last measured hemoglobin</a:t>
            </a:r>
          </a:p>
        </p:txBody>
      </p:sp>
      <p:pic>
        <p:nvPicPr>
          <p:cNvPr id="5" name="Picture 4">
            <a:extLst>
              <a:ext uri="{FF2B5EF4-FFF2-40B4-BE49-F238E27FC236}">
                <a16:creationId xmlns:a16="http://schemas.microsoft.com/office/drawing/2014/main" id="{606E8F57-D58E-8218-B910-8F850F5556AC}"/>
              </a:ext>
            </a:extLst>
          </p:cNvPr>
          <p:cNvPicPr>
            <a:picLocks noChangeAspect="1"/>
          </p:cNvPicPr>
          <p:nvPr/>
        </p:nvPicPr>
        <p:blipFill>
          <a:blip r:embed="rId3"/>
          <a:stretch>
            <a:fillRect/>
          </a:stretch>
        </p:blipFill>
        <p:spPr>
          <a:xfrm>
            <a:off x="426570" y="1780488"/>
            <a:ext cx="4767836" cy="2953437"/>
          </a:xfrm>
          <a:prstGeom prst="rect">
            <a:avLst/>
          </a:prstGeom>
        </p:spPr>
      </p:pic>
      <p:pic>
        <p:nvPicPr>
          <p:cNvPr id="7" name="Picture 6" descr="Chart, box and whisker chart&#10;&#10;Description automatically generated">
            <a:extLst>
              <a:ext uri="{FF2B5EF4-FFF2-40B4-BE49-F238E27FC236}">
                <a16:creationId xmlns:a16="http://schemas.microsoft.com/office/drawing/2014/main" id="{B130FDAA-8737-0A04-813B-92D70315B9E8}"/>
              </a:ext>
            </a:extLst>
          </p:cNvPr>
          <p:cNvPicPr>
            <a:picLocks noChangeAspect="1"/>
          </p:cNvPicPr>
          <p:nvPr/>
        </p:nvPicPr>
        <p:blipFill>
          <a:blip r:embed="rId4"/>
          <a:stretch>
            <a:fillRect/>
          </a:stretch>
        </p:blipFill>
        <p:spPr>
          <a:xfrm>
            <a:off x="5088765" y="1955056"/>
            <a:ext cx="3776596" cy="2407786"/>
          </a:xfrm>
          <a:prstGeom prst="rect">
            <a:avLst/>
          </a:prstGeom>
        </p:spPr>
      </p:pic>
      <p:sp>
        <p:nvSpPr>
          <p:cNvPr id="6" name="TextBox 5">
            <a:extLst>
              <a:ext uri="{FF2B5EF4-FFF2-40B4-BE49-F238E27FC236}">
                <a16:creationId xmlns:a16="http://schemas.microsoft.com/office/drawing/2014/main" id="{425A7428-C736-6A27-9C36-AE6930531B84}"/>
              </a:ext>
            </a:extLst>
          </p:cNvPr>
          <p:cNvSpPr txBox="1"/>
          <p:nvPr/>
        </p:nvSpPr>
        <p:spPr>
          <a:xfrm>
            <a:off x="622405" y="1234837"/>
            <a:ext cx="7091805" cy="523220"/>
          </a:xfrm>
          <a:prstGeom prst="rect">
            <a:avLst/>
          </a:prstGeom>
          <a:noFill/>
        </p:spPr>
        <p:txBody>
          <a:bodyPr wrap="square">
            <a:spAutoFit/>
          </a:bodyPr>
          <a:lstStyle/>
          <a:p>
            <a:r>
              <a:rPr lang="en-US" altLang="zh-CN" dirty="0"/>
              <a:t>Q3. what is the last Hb before a blood transfusion is given in men compared with women?</a:t>
            </a:r>
          </a:p>
        </p:txBody>
      </p:sp>
    </p:spTree>
    <p:extLst>
      <p:ext uri="{BB962C8B-B14F-4D97-AF65-F5344CB8AC3E}">
        <p14:creationId xmlns:p14="http://schemas.microsoft.com/office/powerpoint/2010/main" val="388709190"/>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4183</TotalTime>
  <Words>1101</Words>
  <Application>Microsoft Macintosh PowerPoint</Application>
  <PresentationFormat>On-screen Show (16:9)</PresentationFormat>
  <Paragraphs>77</Paragraphs>
  <Slides>17</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Georgia</vt:lpstr>
      <vt:lpstr>Simple Light</vt:lpstr>
      <vt:lpstr>‎Exploratory Data Analysis    </vt:lpstr>
      <vt:lpstr>Preliminary questions</vt:lpstr>
      <vt:lpstr>Preliminary questions</vt:lpstr>
      <vt:lpstr>EDA- first blood transfusion</vt:lpstr>
      <vt:lpstr>EDA- first blood transfusion</vt:lpstr>
      <vt:lpstr>EDA- last measured hemoglobin</vt:lpstr>
      <vt:lpstr>EDA- last measured hemoglobin</vt:lpstr>
      <vt:lpstr>EDA- last measured hemoglobin</vt:lpstr>
      <vt:lpstr>EDA -last measured hemoglobin</vt:lpstr>
      <vt:lpstr>EDA- difference between hemoglobin</vt:lpstr>
      <vt:lpstr>EDA- difference between hemoglobin</vt:lpstr>
      <vt:lpstr>EDA- difference between hemoglobin</vt:lpstr>
      <vt:lpstr>EDA- difference between hemoglobin</vt:lpstr>
      <vt:lpstr>Questions</vt:lpstr>
      <vt:lpstr>Questions</vt:lpstr>
      <vt:lpstr>Questions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Exponential Smoothing</dc:title>
  <cp:lastModifiedBy>Ya Cho</cp:lastModifiedBy>
  <cp:revision>65</cp:revision>
  <dcterms:modified xsi:type="dcterms:W3CDTF">2022-07-29T06:26:08Z</dcterms:modified>
</cp:coreProperties>
</file>